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379" r:id="rId3"/>
    <p:sldId id="378" r:id="rId4"/>
    <p:sldId id="476" r:id="rId5"/>
    <p:sldId id="486" r:id="rId6"/>
    <p:sldId id="478" r:id="rId7"/>
    <p:sldId id="479" r:id="rId8"/>
    <p:sldId id="487" r:id="rId9"/>
    <p:sldId id="481" r:id="rId10"/>
    <p:sldId id="468" r:id="rId11"/>
    <p:sldId id="467" r:id="rId12"/>
    <p:sldId id="442" r:id="rId13"/>
    <p:sldId id="475" r:id="rId14"/>
    <p:sldId id="465" r:id="rId15"/>
    <p:sldId id="360" r:id="rId16"/>
    <p:sldId id="438" r:id="rId17"/>
  </p:sldIdLst>
  <p:sldSz cx="9144000" cy="6858000" type="screen4x3"/>
  <p:notesSz cx="7315200" cy="96012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63D"/>
    <a:srgbClr val="FF3300"/>
    <a:srgbClr val="33CC33"/>
    <a:srgbClr val="FFFF99"/>
    <a:srgbClr val="B7B7FF"/>
    <a:srgbClr val="FF0000"/>
    <a:srgbClr val="0025C0"/>
    <a:srgbClr val="8585FF"/>
    <a:srgbClr val="0066FF"/>
    <a:srgbClr val="D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4922" autoAdjust="0"/>
  </p:normalViewPr>
  <p:slideViewPr>
    <p:cSldViewPr>
      <p:cViewPr>
        <p:scale>
          <a:sx n="75" d="100"/>
          <a:sy n="75" d="100"/>
        </p:scale>
        <p:origin x="-4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CFB67-0519-4AD0-8F8F-D6B29A0DE4D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BCA195-01D4-4A49-98D5-1E870FDF599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AD271-B6B7-4C49-809E-013A43A6D24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BA07C-7C4A-42B9-B0E9-772D25483AA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ECA35-F579-4125-BA6C-D9B48B091FA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6DBAD-D54C-438B-8227-4437D1A993B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5B679-EFBC-4405-9647-835259362CF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25895-CC54-414F-8208-09D71AE50AE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ECA3C-AD04-43F0-93B9-A7D0E4702FD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24569-9B8E-406D-B030-D5FC39D00EF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9AB41-D91E-4567-8E3F-35A19264482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5" name="4 CuadroTexto"/>
          <p:cNvSpPr txBox="1"/>
          <p:nvPr userDrawn="1"/>
        </p:nvSpPr>
        <p:spPr>
          <a:xfrm>
            <a:off x="142844" y="6429396"/>
            <a:ext cx="3701654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s-MX" sz="1200" dirty="0" smtClean="0"/>
              <a:t>Normalización Nanotecnologías /</a:t>
            </a:r>
            <a:r>
              <a:rPr lang="es-MX" sz="1200" baseline="0" dirty="0" smtClean="0"/>
              <a:t> Junio 25, 2013</a:t>
            </a:r>
            <a:endParaRPr lang="es-ES" sz="120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0BB5F-7E9E-465D-BA56-D10EECD1690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C0F0A-19CB-433B-ADB7-25A1B9C1339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/>
            </a:lvl1pPr>
          </a:lstStyle>
          <a:p>
            <a:pPr>
              <a:defRPr/>
            </a:pPr>
            <a:fld id="{E7EFA592-11C3-4376-97CC-7343394D755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836712"/>
          </a:xfrm>
          <a:prstGeom prst="rect">
            <a:avLst/>
          </a:prstGeom>
          <a:solidFill>
            <a:srgbClr val="CBD5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0" y="836712"/>
            <a:ext cx="9144000" cy="0"/>
          </a:xfrm>
          <a:prstGeom prst="line">
            <a:avLst/>
          </a:prstGeom>
          <a:noFill/>
          <a:ln w="28575">
            <a:solidFill>
              <a:srgbClr val="005EBC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3" name="Text Box 9"/>
          <p:cNvSpPr txBox="1">
            <a:spLocks noChangeArrowheads="1"/>
          </p:cNvSpPr>
          <p:nvPr userDrawn="1"/>
        </p:nvSpPr>
        <p:spPr bwMode="auto">
          <a:xfrm>
            <a:off x="323850" y="6419850"/>
            <a:ext cx="2546350" cy="24447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1000" b="0"/>
              <a:t>CTNN 13 Nanotecnologías / Ago 12, 2008</a:t>
            </a:r>
          </a:p>
        </p:txBody>
      </p:sp>
      <p:pic>
        <p:nvPicPr>
          <p:cNvPr id="10" name="Picture 8" descr="cnm_cl_jpeg300"/>
          <p:cNvPicPr>
            <a:picLocks noChangeAspect="1" noChangeArrowheads="1"/>
          </p:cNvPicPr>
          <p:nvPr userDrawn="1"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45" t="2888" r="945" b="2888"/>
          <a:stretch>
            <a:fillRect/>
          </a:stretch>
        </p:blipFill>
        <p:spPr bwMode="auto">
          <a:xfrm>
            <a:off x="7149004" y="102716"/>
            <a:ext cx="158432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10 Imagen"/>
          <p:cNvPicPr/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977" y="94779"/>
            <a:ext cx="1115695" cy="66992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5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rlazos@cenam.mx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rlazos@cenam.mx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755575" y="1768476"/>
            <a:ext cx="7977753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hangingPunct="0"/>
            <a:r>
              <a:rPr lang="es-ES" sz="2000" dirty="0"/>
              <a:t>Reunión conjunta </a:t>
            </a:r>
            <a:endParaRPr lang="es-ES" sz="2000" dirty="0" smtClean="0"/>
          </a:p>
          <a:p>
            <a:pPr algn="ctr" hangingPunct="0"/>
            <a:r>
              <a:rPr lang="es-ES" sz="2000" dirty="0" smtClean="0"/>
              <a:t>Comité </a:t>
            </a:r>
            <a:r>
              <a:rPr lang="es-ES" sz="2000" dirty="0"/>
              <a:t>Técnico Nacional de Normalización en Nanotecnologías </a:t>
            </a:r>
            <a:endParaRPr lang="es-ES" sz="2000" dirty="0" smtClean="0"/>
          </a:p>
          <a:p>
            <a:pPr algn="ctr" hangingPunct="0"/>
            <a:r>
              <a:rPr lang="es-ES" sz="2000" dirty="0" smtClean="0"/>
              <a:t>y </a:t>
            </a:r>
            <a:r>
              <a:rPr lang="es-ES" sz="2000" dirty="0"/>
              <a:t>del </a:t>
            </a:r>
            <a:endParaRPr lang="es-ES" sz="2000" dirty="0" smtClean="0"/>
          </a:p>
          <a:p>
            <a:pPr algn="ctr" hangingPunct="0"/>
            <a:r>
              <a:rPr lang="es-ES" sz="2000" dirty="0" smtClean="0"/>
              <a:t>Comité </a:t>
            </a:r>
            <a:r>
              <a:rPr lang="es-ES" sz="2000" dirty="0"/>
              <a:t>de Normalización Internacional Espejo del ISO TC 229.</a:t>
            </a:r>
            <a:endParaRPr lang="es-MX" sz="2000" dirty="0"/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2835923" y="3716338"/>
            <a:ext cx="343722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b="0" dirty="0" smtClean="0"/>
              <a:t>	SESIÓN ORDINARIA 2013</a:t>
            </a:r>
          </a:p>
          <a:p>
            <a:pPr algn="ctr"/>
            <a:r>
              <a:rPr lang="es-MX" sz="1600" b="0" dirty="0" smtClean="0"/>
              <a:t>Material de apoyo</a:t>
            </a:r>
            <a:endParaRPr lang="es-ES" sz="1600" b="0" dirty="0"/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6971308" y="5229200"/>
            <a:ext cx="17620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s-MX" b="0" dirty="0" smtClean="0"/>
              <a:t>Junio 25, 2013.</a:t>
            </a:r>
            <a:endParaRPr lang="es-ES" b="0" dirty="0"/>
          </a:p>
        </p:txBody>
      </p:sp>
      <p:pic>
        <p:nvPicPr>
          <p:cNvPr id="3078" name="Picture 8" descr="cnm_cl_jpeg30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45" t="2888" r="945" b="2888"/>
          <a:stretch>
            <a:fillRect/>
          </a:stretch>
        </p:blipFill>
        <p:spPr bwMode="auto">
          <a:xfrm>
            <a:off x="7149004" y="116632"/>
            <a:ext cx="1584325" cy="66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904965" y="135087"/>
            <a:ext cx="5331331" cy="5078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s-ES" dirty="0"/>
              <a:t>7</a:t>
            </a:r>
            <a:r>
              <a:rPr lang="es-ES" dirty="0" smtClean="0"/>
              <a:t>. </a:t>
            </a:r>
            <a:r>
              <a:rPr lang="es-MX" dirty="0" smtClean="0"/>
              <a:t>ATENCIÓN A SOLICITUDES DE ISO </a:t>
            </a:r>
            <a:r>
              <a:rPr lang="es-MX" dirty="0" smtClean="0"/>
              <a:t>TC </a:t>
            </a:r>
            <a:r>
              <a:rPr lang="es-MX" dirty="0" smtClean="0"/>
              <a:t>229 </a:t>
            </a:r>
            <a:endParaRPr lang="es-ES" dirty="0" smtClean="0"/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189899"/>
              </p:ext>
            </p:extLst>
          </p:nvPr>
        </p:nvGraphicFramePr>
        <p:xfrm>
          <a:off x="251520" y="836712"/>
          <a:ext cx="8784977" cy="2529840"/>
        </p:xfrm>
        <a:graphic>
          <a:graphicData uri="http://schemas.openxmlformats.org/drawingml/2006/table">
            <a:tbl>
              <a:tblPr/>
              <a:tblGrid>
                <a:gridCol w="2291732"/>
                <a:gridCol w="2820836"/>
                <a:gridCol w="1152128"/>
                <a:gridCol w="1152128"/>
                <a:gridCol w="1368153"/>
              </a:tblGrid>
              <a:tr h="633705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s-ES" sz="1400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Arial"/>
                        </a:rPr>
                        <a:t>Documento</a:t>
                      </a:r>
                      <a:endParaRPr lang="es-ES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4577" marR="54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s-MX" sz="1400" kern="1200" dirty="0" smtClean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Arial"/>
                        </a:rPr>
                        <a:t>Tema</a:t>
                      </a:r>
                      <a:endParaRPr lang="es-ES" sz="1400" kern="1200" dirty="0">
                        <a:solidFill>
                          <a:srgbClr val="FFFFFF"/>
                        </a:solidFill>
                        <a:latin typeface="Arial"/>
                        <a:ea typeface="Times New Roman"/>
                        <a:cs typeface="Arial"/>
                      </a:endParaRPr>
                    </a:p>
                  </a:txBody>
                  <a:tcPr marL="54577" marR="54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Arial"/>
                        </a:rPr>
                        <a:t>Fecha límite de envío a</a:t>
                      </a:r>
                      <a:r>
                        <a:rPr lang="es-ES" sz="1400" baseline="0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Arial"/>
                        </a:rPr>
                        <a:t> la DGN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 smtClean="0">
                          <a:solidFill>
                            <a:srgbClr val="FFFFFF"/>
                          </a:solidFill>
                          <a:latin typeface="+mn-lt"/>
                          <a:ea typeface="Times New Roman"/>
                          <a:cs typeface="Arial"/>
                        </a:rPr>
                        <a:t>Fecha de vencimiento ISO </a:t>
                      </a:r>
                      <a:endParaRPr lang="es-ES" sz="14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s-ES" sz="1400" dirty="0">
                          <a:solidFill>
                            <a:srgbClr val="FFFFFF"/>
                          </a:solidFill>
                          <a:latin typeface="Arial"/>
                          <a:ea typeface="Times New Roman"/>
                          <a:cs typeface="Arial"/>
                        </a:rPr>
                        <a:t>Responsable del voto </a:t>
                      </a:r>
                      <a:endParaRPr lang="es-ES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4577" marR="545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66FF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dirty="0" smtClean="0"/>
                        <a:t>N1096  Estado del enlace del ISO/TC 229 con el ISO/TC 24/SC4. </a:t>
                      </a:r>
                      <a:endParaRPr lang="es-E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577" marR="54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endParaRPr lang="es-ES" sz="1600" kern="1200" baseline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4577" marR="545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N0358  </a:t>
                      </a:r>
                      <a:r>
                        <a:rPr lang="en-US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JWG1-PG5-54</a:t>
                      </a:r>
                      <a:endParaRPr lang="es-MX" sz="12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/>
                        <a:t>Proposed amendments of ISO/TS 80004-1:2010 Core terms. </a:t>
                      </a:r>
                      <a:endParaRPr lang="es-ES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E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577" marR="545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2013 07 09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s-MX" sz="1600" b="0" dirty="0" smtClean="0"/>
                        <a:t>H. Esparza.</a:t>
                      </a:r>
                      <a:endParaRPr lang="es-ES" sz="1600" kern="1200" baseline="0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54577" marR="545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3 Rectángulo"/>
          <p:cNvSpPr/>
          <p:nvPr/>
        </p:nvSpPr>
        <p:spPr>
          <a:xfrm>
            <a:off x="251520" y="3347700"/>
            <a:ext cx="828092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 err="1" smtClean="0"/>
              <a:t>Véase</a:t>
            </a:r>
            <a:r>
              <a:rPr lang="en-US" dirty="0" smtClean="0"/>
              <a:t> </a:t>
            </a:r>
            <a:r>
              <a:rPr lang="en-US" dirty="0" err="1" smtClean="0"/>
              <a:t>archivo</a:t>
            </a:r>
            <a:r>
              <a:rPr lang="en-US" dirty="0" smtClean="0"/>
              <a:t> MS-Word: Comments </a:t>
            </a:r>
            <a:r>
              <a:rPr lang="en-US" dirty="0"/>
              <a:t>N 0358 </a:t>
            </a:r>
            <a:r>
              <a:rPr lang="en-US" dirty="0" err="1"/>
              <a:t>Amdmnt</a:t>
            </a:r>
            <a:r>
              <a:rPr lang="en-US" dirty="0"/>
              <a:t> core terms July 2013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666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73 CuadroTexto"/>
          <p:cNvSpPr txBox="1"/>
          <p:nvPr/>
        </p:nvSpPr>
        <p:spPr>
          <a:xfrm>
            <a:off x="179512" y="908720"/>
            <a:ext cx="874846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69875">
              <a:buFont typeface="Arial" pitchFamily="34" charset="0"/>
              <a:buChar char="•"/>
            </a:pPr>
            <a:endParaRPr lang="es-MX" sz="1600" dirty="0" smtClean="0"/>
          </a:p>
          <a:p>
            <a:pPr indent="269875"/>
            <a:r>
              <a:rPr lang="es-MX" sz="1600" dirty="0" smtClean="0">
                <a:solidFill>
                  <a:srgbClr val="0000FF"/>
                </a:solidFill>
              </a:rPr>
              <a:t>a. </a:t>
            </a:r>
            <a:r>
              <a:rPr lang="es-MX" dirty="0">
                <a:solidFill>
                  <a:srgbClr val="0000FF"/>
                </a:solidFill>
              </a:rPr>
              <a:t>Calendario de reuniones ordinarias 2013. </a:t>
            </a:r>
          </a:p>
          <a:p>
            <a:pPr indent="269875"/>
            <a:endParaRPr lang="es-MX" dirty="0">
              <a:solidFill>
                <a:srgbClr val="0000FF"/>
              </a:solidFill>
            </a:endParaRPr>
          </a:p>
          <a:p>
            <a:pPr indent="269875"/>
            <a:r>
              <a:rPr lang="es-MX" dirty="0" smtClean="0"/>
              <a:t>MARTES 15h30 hora del Centro:</a:t>
            </a:r>
            <a:endParaRPr lang="es-MX" sz="1600" dirty="0" smtClean="0">
              <a:solidFill>
                <a:srgbClr val="0000FF"/>
              </a:solidFill>
            </a:endParaRPr>
          </a:p>
          <a:p>
            <a:pPr indent="269875"/>
            <a:r>
              <a:rPr lang="es-MX" sz="1600" dirty="0" smtClean="0">
                <a:solidFill>
                  <a:srgbClr val="B7B7FF"/>
                </a:solidFill>
              </a:rPr>
              <a:t>enero	15</a:t>
            </a:r>
            <a:r>
              <a:rPr lang="es-MX" sz="1600" dirty="0" smtClean="0">
                <a:solidFill>
                  <a:srgbClr val="0000FF"/>
                </a:solidFill>
              </a:rPr>
              <a:t>		</a:t>
            </a:r>
            <a:r>
              <a:rPr lang="es-MX" sz="1600" dirty="0">
                <a:solidFill>
                  <a:srgbClr val="B7B7FF"/>
                </a:solidFill>
              </a:rPr>
              <a:t>abril  23	</a:t>
            </a:r>
            <a:r>
              <a:rPr lang="es-MX" sz="1600" dirty="0" smtClean="0">
                <a:solidFill>
                  <a:srgbClr val="0000FF"/>
                </a:solidFill>
              </a:rPr>
              <a:t>	agosto  20	noviembre  19 </a:t>
            </a:r>
            <a:r>
              <a:rPr lang="es-MX" sz="1200" dirty="0" smtClean="0">
                <a:solidFill>
                  <a:srgbClr val="0000FF"/>
                </a:solidFill>
              </a:rPr>
              <a:t>16ª.TC229 </a:t>
            </a:r>
            <a:r>
              <a:rPr lang="es-MX" sz="1600" dirty="0" smtClean="0">
                <a:solidFill>
                  <a:srgbClr val="0000FF"/>
                </a:solidFill>
              </a:rPr>
              <a:t> </a:t>
            </a:r>
          </a:p>
          <a:p>
            <a:pPr indent="269875"/>
            <a:r>
              <a:rPr lang="es-MX" sz="1600" dirty="0">
                <a:solidFill>
                  <a:srgbClr val="B7B7FF"/>
                </a:solidFill>
              </a:rPr>
              <a:t>febrero  5, 19</a:t>
            </a:r>
            <a:r>
              <a:rPr lang="es-MX" sz="1600" dirty="0" smtClean="0">
                <a:solidFill>
                  <a:srgbClr val="0000FF"/>
                </a:solidFill>
              </a:rPr>
              <a:t>		</a:t>
            </a:r>
            <a:r>
              <a:rPr lang="es-MX" sz="1600" dirty="0">
                <a:solidFill>
                  <a:srgbClr val="B7B7FF"/>
                </a:solidFill>
              </a:rPr>
              <a:t>mayo  28	</a:t>
            </a:r>
            <a:r>
              <a:rPr lang="es-MX" sz="1600" dirty="0" smtClean="0">
                <a:solidFill>
                  <a:srgbClr val="0000FF"/>
                </a:solidFill>
              </a:rPr>
              <a:t>	septiembre  24	diciembre  10</a:t>
            </a:r>
          </a:p>
          <a:p>
            <a:pPr indent="269875"/>
            <a:r>
              <a:rPr lang="es-MX" sz="1600" dirty="0">
                <a:solidFill>
                  <a:srgbClr val="B7B7FF"/>
                </a:solidFill>
              </a:rPr>
              <a:t>marzo  19</a:t>
            </a:r>
            <a:r>
              <a:rPr lang="es-MX" sz="1600" dirty="0" smtClean="0">
                <a:solidFill>
                  <a:srgbClr val="0000FF"/>
                </a:solidFill>
              </a:rPr>
              <a:t>		</a:t>
            </a:r>
            <a:r>
              <a:rPr lang="es-MX" sz="1600" dirty="0">
                <a:solidFill>
                  <a:srgbClr val="B7B7FF"/>
                </a:solidFill>
              </a:rPr>
              <a:t>junio  25</a:t>
            </a:r>
            <a:r>
              <a:rPr lang="es-MX" sz="1600" dirty="0" smtClean="0">
                <a:solidFill>
                  <a:srgbClr val="0000FF"/>
                </a:solidFill>
              </a:rPr>
              <a:t>		octubre  29</a:t>
            </a:r>
            <a:endParaRPr lang="es-MX" sz="1600" dirty="0" smtClean="0"/>
          </a:p>
        </p:txBody>
      </p:sp>
      <p:sp>
        <p:nvSpPr>
          <p:cNvPr id="75" name="Rectangle 4"/>
          <p:cNvSpPr>
            <a:spLocks noChangeArrowheads="1"/>
          </p:cNvSpPr>
          <p:nvPr/>
        </p:nvSpPr>
        <p:spPr bwMode="auto">
          <a:xfrm>
            <a:off x="3203848" y="188640"/>
            <a:ext cx="34035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dirty="0"/>
              <a:t>9</a:t>
            </a:r>
            <a:r>
              <a:rPr lang="es-ES" dirty="0" smtClean="0"/>
              <a:t>. ASUNTOS GENERALES </a:t>
            </a:r>
            <a:r>
              <a:rPr lang="es-MX" dirty="0" smtClean="0"/>
              <a:t>(1)</a:t>
            </a:r>
            <a:endParaRPr lang="es-ES" b="0" i="1" dirty="0" smtClean="0"/>
          </a:p>
        </p:txBody>
      </p:sp>
      <p:sp>
        <p:nvSpPr>
          <p:cNvPr id="76" name="75 CuadroTexto"/>
          <p:cNvSpPr txBox="1"/>
          <p:nvPr/>
        </p:nvSpPr>
        <p:spPr>
          <a:xfrm>
            <a:off x="394629" y="2996952"/>
            <a:ext cx="8280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s-MX" dirty="0" smtClean="0">
                <a:solidFill>
                  <a:srgbClr val="0000FF"/>
                </a:solidFill>
              </a:rPr>
              <a:t>b. Reuniones del CTNN13 por videoconferencia y </a:t>
            </a:r>
            <a:r>
              <a:rPr lang="es-MX" dirty="0" err="1" smtClean="0">
                <a:solidFill>
                  <a:srgbClr val="0000FF"/>
                </a:solidFill>
              </a:rPr>
              <a:t>Skype</a:t>
            </a:r>
            <a:r>
              <a:rPr lang="es-MX" sz="1600" dirty="0" smtClean="0">
                <a:solidFill>
                  <a:srgbClr val="0000FF"/>
                </a:solidFill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es-MX" sz="1400" b="0" dirty="0" smtClean="0"/>
              <a:t> EL CIMAV ha facilitado la incorporación a la videoconferencia desde una computadora.</a:t>
            </a:r>
          </a:p>
          <a:p>
            <a:pPr>
              <a:buFont typeface="Arial" pitchFamily="34" charset="0"/>
              <a:buChar char="•"/>
            </a:pPr>
            <a:r>
              <a:rPr lang="es-MX" sz="1400" b="0" dirty="0" smtClean="0"/>
              <a:t> Se </a:t>
            </a:r>
            <a:r>
              <a:rPr lang="es-MX" sz="1400" b="0" dirty="0"/>
              <a:t>prefiere cuando sea posible la participación por </a:t>
            </a:r>
            <a:r>
              <a:rPr lang="es-MX" sz="1400" b="0" dirty="0" smtClean="0"/>
              <a:t>videoconferencia, dados los problemas que hemos detectado en la comunicación mediante </a:t>
            </a:r>
            <a:r>
              <a:rPr lang="es-MX" sz="1400" b="0" dirty="0" err="1" smtClean="0"/>
              <a:t>Skype</a:t>
            </a:r>
            <a:r>
              <a:rPr lang="es-MX" sz="1400" b="0" dirty="0" smtClean="0"/>
              <a:t> (</a:t>
            </a:r>
            <a:r>
              <a:rPr lang="es-MX" sz="1400" b="0" dirty="0" err="1" smtClean="0"/>
              <a:t>rlazos</a:t>
            </a:r>
            <a:r>
              <a:rPr lang="es-MX" sz="1400" b="0" dirty="0" smtClean="0"/>
              <a:t>).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427669" y="4437112"/>
            <a:ext cx="828092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s-MX" dirty="0">
                <a:solidFill>
                  <a:srgbClr val="0000FF"/>
                </a:solidFill>
              </a:rPr>
              <a:t>c</a:t>
            </a:r>
            <a:r>
              <a:rPr lang="es-MX" dirty="0" smtClean="0">
                <a:solidFill>
                  <a:srgbClr val="0000FF"/>
                </a:solidFill>
              </a:rPr>
              <a:t>. Reunión de seguimiento a eventos sobre nanotecnología recientes.</a:t>
            </a:r>
            <a:endParaRPr lang="es-MX" sz="1600" dirty="0" smtClean="0">
              <a:solidFill>
                <a:srgbClr val="0000FF"/>
              </a:solidFill>
            </a:endParaRPr>
          </a:p>
          <a:p>
            <a:r>
              <a:rPr lang="es-MX" sz="1400" dirty="0" smtClean="0"/>
              <a:t>Objetivo: </a:t>
            </a:r>
            <a:r>
              <a:rPr lang="es-MX" sz="1400" b="0" dirty="0"/>
              <a:t>Propiciar la comunicación entre los interesados, academia, industria y gobierno, acerca de algunas actividades relacionadas con las nanotecnologías realizadas o previstas en el país.</a:t>
            </a:r>
          </a:p>
          <a:p>
            <a:r>
              <a:rPr lang="es-MX" sz="1400" dirty="0" smtClean="0"/>
              <a:t>Lugar y fecha</a:t>
            </a:r>
            <a:r>
              <a:rPr lang="es-MX" sz="1400" b="0" dirty="0" smtClean="0"/>
              <a:t>: Instalaciones del CENAM, El Marqués, </a:t>
            </a:r>
            <a:r>
              <a:rPr lang="es-MX" sz="1400" b="0" dirty="0" err="1" smtClean="0"/>
              <a:t>Qro</a:t>
            </a:r>
            <a:r>
              <a:rPr lang="es-MX" sz="1400" b="0" dirty="0" smtClean="0"/>
              <a:t>., </a:t>
            </a:r>
            <a:r>
              <a:rPr lang="es-MX" sz="1400" dirty="0" smtClean="0"/>
              <a:t>5 de julio de 2013.</a:t>
            </a:r>
          </a:p>
          <a:p>
            <a:r>
              <a:rPr lang="es-MX" sz="1400" dirty="0" smtClean="0"/>
              <a:t>Información adicional: Rubén Lazos o Carla Moreno, </a:t>
            </a:r>
            <a:r>
              <a:rPr lang="es-MX" sz="1400" dirty="0" smtClean="0">
                <a:hlinkClick r:id="rId2"/>
              </a:rPr>
              <a:t>rlazos@cenam.mx</a:t>
            </a:r>
            <a:r>
              <a:rPr lang="es-MX" sz="1400" dirty="0" smtClean="0"/>
              <a:t> , cmoreno@cenam.mx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843808" y="214290"/>
            <a:ext cx="3467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9</a:t>
            </a:r>
            <a:r>
              <a:rPr lang="es-MX" dirty="0" smtClean="0"/>
              <a:t>. ASUNTOS GENERALES (2) </a:t>
            </a:r>
            <a:endParaRPr lang="en-US" dirty="0"/>
          </a:p>
        </p:txBody>
      </p:sp>
      <p:sp>
        <p:nvSpPr>
          <p:cNvPr id="5" name="4 CuadroTexto"/>
          <p:cNvSpPr txBox="1"/>
          <p:nvPr/>
        </p:nvSpPr>
        <p:spPr>
          <a:xfrm>
            <a:off x="467544" y="1052736"/>
            <a:ext cx="828092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s-MX" dirty="0">
                <a:solidFill>
                  <a:srgbClr val="0000FF"/>
                </a:solidFill>
              </a:rPr>
              <a:t>d</a:t>
            </a:r>
            <a:r>
              <a:rPr lang="es-MX" dirty="0" smtClean="0">
                <a:solidFill>
                  <a:srgbClr val="0000FF"/>
                </a:solidFill>
              </a:rPr>
              <a:t>. </a:t>
            </a:r>
            <a:r>
              <a:rPr lang="es-MX" dirty="0">
                <a:solidFill>
                  <a:srgbClr val="0000FF"/>
                </a:solidFill>
              </a:rPr>
              <a:t>Inclusión de sectores faltantes para el ISO/TC 229, distribuidores y comercializadores.</a:t>
            </a:r>
          </a:p>
          <a:p>
            <a:pPr marL="342900" indent="-342900"/>
            <a:endParaRPr lang="es-MX" dirty="0" smtClean="0"/>
          </a:p>
          <a:p>
            <a:pPr marL="342900" indent="-342900"/>
            <a:r>
              <a:rPr lang="es-MX" sz="1600" b="0" dirty="0" smtClean="0"/>
              <a:t>Están en proceso las incorporaciones al CTNN 13 de: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MX" sz="1600" b="0" dirty="0" smtClean="0"/>
              <a:t>Clúster de Nanotecnología de Nuevo León, A.C.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MX" sz="1600" b="0" dirty="0" smtClean="0"/>
              <a:t>ITESM, Campus Estado de México.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MX" sz="1600" b="0" dirty="0" err="1" smtClean="0"/>
              <a:t>Farmaquimia</a:t>
            </a:r>
            <a:endParaRPr lang="es-MX" sz="1600" b="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s-MX" sz="1600" b="0" dirty="0" smtClean="0"/>
              <a:t>Asociación de Fabricantes de Pinturas y Recubrimientos</a:t>
            </a:r>
          </a:p>
          <a:p>
            <a:pPr marL="342900" indent="-342900"/>
            <a:endParaRPr lang="es-MX" sz="1600" b="0" dirty="0" smtClean="0"/>
          </a:p>
          <a:p>
            <a:pPr marL="342900" indent="-342900"/>
            <a:r>
              <a:rPr lang="es-MX" sz="1600" b="0" dirty="0" smtClean="0"/>
              <a:t>También están en proceso de reactivación las participaciones de: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MX" sz="1600" b="0" dirty="0" smtClean="0"/>
              <a:t>Universidad Autónoma Metropolitana - Unidad Xochimilco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MX" sz="1600" b="0" dirty="0" smtClean="0"/>
              <a:t>Instituto Nacional de Investigaciones Nucleares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MX" sz="1600" b="0" dirty="0" smtClean="0"/>
              <a:t>CINVESTAV – Querétaro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63 Grupo"/>
          <p:cNvGrpSpPr/>
          <p:nvPr/>
        </p:nvGrpSpPr>
        <p:grpSpPr>
          <a:xfrm>
            <a:off x="609516" y="836712"/>
            <a:ext cx="8250364" cy="5711578"/>
            <a:chOff x="0" y="260648"/>
            <a:chExt cx="9144000" cy="6566247"/>
          </a:xfrm>
        </p:grpSpPr>
        <p:cxnSp>
          <p:nvCxnSpPr>
            <p:cNvPr id="3" name="2 Conector recto"/>
            <p:cNvCxnSpPr/>
            <p:nvPr/>
          </p:nvCxnSpPr>
          <p:spPr>
            <a:xfrm>
              <a:off x="0" y="2348880"/>
              <a:ext cx="9144000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3 Conector recto"/>
            <p:cNvCxnSpPr/>
            <p:nvPr/>
          </p:nvCxnSpPr>
          <p:spPr>
            <a:xfrm>
              <a:off x="0" y="3573016"/>
              <a:ext cx="9144000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4 Conector recto"/>
            <p:cNvCxnSpPr/>
            <p:nvPr/>
          </p:nvCxnSpPr>
          <p:spPr>
            <a:xfrm>
              <a:off x="0" y="5445224"/>
              <a:ext cx="9144000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5 CuadroTexto"/>
            <p:cNvSpPr txBox="1"/>
            <p:nvPr/>
          </p:nvSpPr>
          <p:spPr>
            <a:xfrm rot="16200000">
              <a:off x="-295339" y="946386"/>
              <a:ext cx="1113465" cy="281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050" dirty="0" smtClean="0"/>
                <a:t>coordinador</a:t>
              </a:r>
              <a:endParaRPr lang="es-MX" sz="1050" dirty="0"/>
            </a:p>
          </p:txBody>
        </p:sp>
        <p:sp>
          <p:nvSpPr>
            <p:cNvPr id="7" name="6 CuadroTexto"/>
            <p:cNvSpPr txBox="1"/>
            <p:nvPr/>
          </p:nvSpPr>
          <p:spPr>
            <a:xfrm rot="16200000">
              <a:off x="-200519" y="2721182"/>
              <a:ext cx="1139265" cy="4605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050" dirty="0" smtClean="0"/>
                <a:t>Coordinador</a:t>
              </a:r>
            </a:p>
            <a:p>
              <a:pPr algn="ctr"/>
              <a:r>
                <a:rPr lang="es-MX" sz="1050" dirty="0" smtClean="0"/>
                <a:t>(técnico)</a:t>
              </a:r>
              <a:endParaRPr lang="es-MX" sz="1050" dirty="0"/>
            </a:p>
          </p:txBody>
        </p:sp>
        <p:sp>
          <p:nvSpPr>
            <p:cNvPr id="8" name="7 CuadroTexto"/>
            <p:cNvSpPr txBox="1"/>
            <p:nvPr/>
          </p:nvSpPr>
          <p:spPr>
            <a:xfrm rot="16200000">
              <a:off x="-259005" y="4295290"/>
              <a:ext cx="1231407" cy="4775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050" dirty="0" smtClean="0"/>
                <a:t>Coordinador</a:t>
              </a:r>
            </a:p>
            <a:p>
              <a:pPr algn="ctr"/>
              <a:r>
                <a:rPr lang="es-MX" sz="1050" dirty="0" smtClean="0"/>
                <a:t>De respuesta</a:t>
              </a:r>
              <a:endParaRPr lang="es-MX" sz="1050" dirty="0"/>
            </a:p>
          </p:txBody>
        </p:sp>
        <p:sp>
          <p:nvSpPr>
            <p:cNvPr id="9" name="8 CuadroTexto"/>
            <p:cNvSpPr txBox="1"/>
            <p:nvPr/>
          </p:nvSpPr>
          <p:spPr>
            <a:xfrm rot="16200000">
              <a:off x="-278161" y="5770689"/>
              <a:ext cx="1472824" cy="6395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s-MX" sz="1050" dirty="0" smtClean="0"/>
                <a:t>Comité o </a:t>
              </a:r>
            </a:p>
            <a:p>
              <a:pPr algn="ctr"/>
              <a:r>
                <a:rPr lang="es-MX" sz="1050" dirty="0" smtClean="0"/>
                <a:t>grupo de trabajo </a:t>
              </a:r>
            </a:p>
            <a:p>
              <a:pPr algn="ctr"/>
              <a:r>
                <a:rPr lang="es-MX" sz="1050" dirty="0" smtClean="0"/>
                <a:t>GT</a:t>
              </a:r>
              <a:endParaRPr lang="es-MX" sz="1050" dirty="0"/>
            </a:p>
          </p:txBody>
        </p:sp>
        <p:sp>
          <p:nvSpPr>
            <p:cNvPr id="10" name="9 Elipse"/>
            <p:cNvSpPr/>
            <p:nvPr/>
          </p:nvSpPr>
          <p:spPr>
            <a:xfrm>
              <a:off x="630765" y="296652"/>
              <a:ext cx="1080120" cy="50405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000" dirty="0" smtClean="0">
                  <a:solidFill>
                    <a:schemeClr val="tx1"/>
                  </a:solidFill>
                </a:rPr>
                <a:t>Solicitud ISO</a:t>
              </a:r>
            </a:p>
            <a:p>
              <a:pPr algn="ctr"/>
              <a:r>
                <a:rPr lang="es-MX" sz="1000" dirty="0">
                  <a:solidFill>
                    <a:schemeClr val="tx1"/>
                  </a:solidFill>
                </a:rPr>
                <a:t>t</a:t>
              </a:r>
              <a:r>
                <a:rPr lang="es-MX" sz="1000" dirty="0" smtClean="0">
                  <a:solidFill>
                    <a:schemeClr val="tx1"/>
                  </a:solidFill>
                </a:rPr>
                <a:t>= 0</a:t>
              </a:r>
              <a:endParaRPr lang="es-MX" sz="1000" dirty="0">
                <a:solidFill>
                  <a:schemeClr val="tx1"/>
                </a:solidFill>
              </a:endParaRPr>
            </a:p>
          </p:txBody>
        </p:sp>
        <p:sp>
          <p:nvSpPr>
            <p:cNvPr id="11" name="10 Rectángulo"/>
            <p:cNvSpPr/>
            <p:nvPr/>
          </p:nvSpPr>
          <p:spPr>
            <a:xfrm>
              <a:off x="1835696" y="720934"/>
              <a:ext cx="1080120" cy="463120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000" dirty="0" smtClean="0">
                  <a:solidFill>
                    <a:schemeClr val="tx1"/>
                  </a:solidFill>
                </a:rPr>
                <a:t>Recaba documento</a:t>
              </a:r>
            </a:p>
          </p:txBody>
        </p:sp>
        <p:sp>
          <p:nvSpPr>
            <p:cNvPr id="12" name="11 Rectángulo"/>
            <p:cNvSpPr/>
            <p:nvPr/>
          </p:nvSpPr>
          <p:spPr>
            <a:xfrm>
              <a:off x="1835696" y="1180174"/>
              <a:ext cx="1584176" cy="542297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000" dirty="0" smtClean="0">
                  <a:solidFill>
                    <a:schemeClr val="tx1"/>
                  </a:solidFill>
                </a:rPr>
                <a:t>Entera de lo general al comité, incluidas fechas especiales</a:t>
              </a:r>
            </a:p>
          </p:txBody>
        </p:sp>
        <p:sp>
          <p:nvSpPr>
            <p:cNvPr id="13" name="12 Rectángulo"/>
            <p:cNvSpPr/>
            <p:nvPr/>
          </p:nvSpPr>
          <p:spPr>
            <a:xfrm>
              <a:off x="2195736" y="1725758"/>
              <a:ext cx="1250776" cy="551250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000" dirty="0" smtClean="0">
                  <a:solidFill>
                    <a:schemeClr val="tx1"/>
                  </a:solidFill>
                </a:rPr>
                <a:t>Entera de lo específico al GT</a:t>
              </a:r>
            </a:p>
            <a:p>
              <a:pPr algn="ctr"/>
              <a:r>
                <a:rPr lang="es-MX" sz="1000" dirty="0" smtClean="0">
                  <a:solidFill>
                    <a:schemeClr val="tx1"/>
                  </a:solidFill>
                </a:rPr>
                <a:t>t ≤ 2</a:t>
              </a:r>
            </a:p>
          </p:txBody>
        </p:sp>
        <p:sp>
          <p:nvSpPr>
            <p:cNvPr id="14" name="13 Rectángulo"/>
            <p:cNvSpPr/>
            <p:nvPr/>
          </p:nvSpPr>
          <p:spPr>
            <a:xfrm>
              <a:off x="2843808" y="2456104"/>
              <a:ext cx="1800200" cy="432048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000" dirty="0" smtClean="0">
                  <a:solidFill>
                    <a:schemeClr val="tx1"/>
                  </a:solidFill>
                </a:rPr>
                <a:t>Busca y designa coordinador de respuesta</a:t>
              </a:r>
            </a:p>
          </p:txBody>
        </p:sp>
        <p:sp>
          <p:nvSpPr>
            <p:cNvPr id="15" name="14 Rectángulo"/>
            <p:cNvSpPr/>
            <p:nvPr/>
          </p:nvSpPr>
          <p:spPr>
            <a:xfrm>
              <a:off x="2843807" y="2902753"/>
              <a:ext cx="1834872" cy="642756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000" dirty="0" smtClean="0">
                  <a:solidFill>
                    <a:schemeClr val="tx1"/>
                  </a:solidFill>
                </a:rPr>
                <a:t>Transfiere documento al coordinador de respuesta</a:t>
              </a:r>
            </a:p>
            <a:p>
              <a:pPr algn="ctr"/>
              <a:r>
                <a:rPr lang="es-MX" sz="1000" dirty="0" smtClean="0">
                  <a:solidFill>
                    <a:schemeClr val="tx1"/>
                  </a:solidFill>
                </a:rPr>
                <a:t>t ≤ 10</a:t>
              </a:r>
            </a:p>
          </p:txBody>
        </p:sp>
        <p:sp>
          <p:nvSpPr>
            <p:cNvPr id="16" name="15 Rectángulo"/>
            <p:cNvSpPr/>
            <p:nvPr/>
          </p:nvSpPr>
          <p:spPr>
            <a:xfrm>
              <a:off x="3212232" y="3747049"/>
              <a:ext cx="1071736" cy="493154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000" dirty="0" smtClean="0">
                  <a:solidFill>
                    <a:schemeClr val="tx1"/>
                  </a:solidFill>
                </a:rPr>
                <a:t>Decide calendario</a:t>
              </a:r>
            </a:p>
          </p:txBody>
        </p:sp>
        <p:sp>
          <p:nvSpPr>
            <p:cNvPr id="17" name="16 Rectángulo"/>
            <p:cNvSpPr/>
            <p:nvPr/>
          </p:nvSpPr>
          <p:spPr>
            <a:xfrm>
              <a:off x="3234720" y="4246038"/>
              <a:ext cx="1049248" cy="709967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000" dirty="0" smtClean="0">
                  <a:solidFill>
                    <a:schemeClr val="tx1"/>
                  </a:solidFill>
                </a:rPr>
                <a:t>Solicita comentarios</a:t>
              </a:r>
            </a:p>
            <a:p>
              <a:pPr algn="ctr"/>
              <a:r>
                <a:rPr lang="es-MX" sz="1000" dirty="0" smtClean="0">
                  <a:solidFill>
                    <a:schemeClr val="tx1"/>
                  </a:solidFill>
                </a:rPr>
                <a:t>t ≤ 15</a:t>
              </a:r>
            </a:p>
          </p:txBody>
        </p:sp>
        <p:sp>
          <p:nvSpPr>
            <p:cNvPr id="18" name="17 Rectángulo"/>
            <p:cNvSpPr/>
            <p:nvPr/>
          </p:nvSpPr>
          <p:spPr>
            <a:xfrm>
              <a:off x="3518520" y="5824088"/>
              <a:ext cx="1125488" cy="629248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000" dirty="0" smtClean="0">
                  <a:solidFill>
                    <a:schemeClr val="tx1"/>
                  </a:solidFill>
                </a:rPr>
                <a:t>Emite comentarios</a:t>
              </a:r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4729768" y="3669974"/>
              <a:ext cx="1208896" cy="484054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000" dirty="0" smtClean="0">
                  <a:solidFill>
                    <a:schemeClr val="tx1"/>
                  </a:solidFill>
                </a:rPr>
                <a:t>Analiza comentarios</a:t>
              </a:r>
            </a:p>
          </p:txBody>
        </p:sp>
        <p:sp>
          <p:nvSpPr>
            <p:cNvPr id="20" name="19 Rectángulo"/>
            <p:cNvSpPr/>
            <p:nvPr/>
          </p:nvSpPr>
          <p:spPr>
            <a:xfrm>
              <a:off x="4745008" y="4149965"/>
              <a:ext cx="1193656" cy="410765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000" dirty="0" smtClean="0">
                  <a:solidFill>
                    <a:schemeClr val="tx1"/>
                  </a:solidFill>
                </a:rPr>
                <a:t>Resuelve incongruencias</a:t>
              </a:r>
            </a:p>
          </p:txBody>
        </p:sp>
        <p:sp>
          <p:nvSpPr>
            <p:cNvPr id="21" name="20 Rectángulo"/>
            <p:cNvSpPr/>
            <p:nvPr/>
          </p:nvSpPr>
          <p:spPr>
            <a:xfrm>
              <a:off x="4678680" y="4534070"/>
              <a:ext cx="1344528" cy="839146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000" dirty="0" smtClean="0">
                  <a:solidFill>
                    <a:schemeClr val="tx1"/>
                  </a:solidFill>
                </a:rPr>
                <a:t>Formula y circula propuesta de respuesta</a:t>
              </a:r>
            </a:p>
            <a:p>
              <a:pPr algn="ctr"/>
              <a:r>
                <a:rPr lang="es-MX" sz="1000" dirty="0" smtClean="0">
                  <a:solidFill>
                    <a:schemeClr val="tx1"/>
                  </a:solidFill>
                </a:rPr>
                <a:t>t ≤ T-10</a:t>
              </a:r>
            </a:p>
          </p:txBody>
        </p:sp>
        <p:sp>
          <p:nvSpPr>
            <p:cNvPr id="22" name="21 Rectángulo"/>
            <p:cNvSpPr/>
            <p:nvPr/>
          </p:nvSpPr>
          <p:spPr>
            <a:xfrm>
              <a:off x="5174704" y="5824088"/>
              <a:ext cx="1125488" cy="629248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000" dirty="0" smtClean="0">
                  <a:solidFill>
                    <a:schemeClr val="tx1"/>
                  </a:solidFill>
                </a:rPr>
                <a:t>Opina sobre la propuesta</a:t>
              </a:r>
            </a:p>
          </p:txBody>
        </p:sp>
        <p:sp>
          <p:nvSpPr>
            <p:cNvPr id="23" name="22 Decisión"/>
            <p:cNvSpPr/>
            <p:nvPr/>
          </p:nvSpPr>
          <p:spPr>
            <a:xfrm>
              <a:off x="5652120" y="2456104"/>
              <a:ext cx="1636832" cy="654512"/>
            </a:xfrm>
            <a:prstGeom prst="flowChartDecision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000" dirty="0" smtClean="0">
                  <a:solidFill>
                    <a:schemeClr val="tx1"/>
                  </a:solidFill>
                </a:rPr>
                <a:t>Aprueba propuesta</a:t>
              </a:r>
            </a:p>
          </p:txBody>
        </p:sp>
        <p:sp>
          <p:nvSpPr>
            <p:cNvPr id="24" name="23 Rectángulo"/>
            <p:cNvSpPr/>
            <p:nvPr/>
          </p:nvSpPr>
          <p:spPr>
            <a:xfrm>
              <a:off x="7033592" y="4149965"/>
              <a:ext cx="850776" cy="629248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000" dirty="0" smtClean="0">
                  <a:solidFill>
                    <a:schemeClr val="tx1"/>
                  </a:solidFill>
                </a:rPr>
                <a:t>Envía a la DGN</a:t>
              </a:r>
            </a:p>
            <a:p>
              <a:pPr algn="ctr"/>
              <a:r>
                <a:rPr lang="es-MX" sz="1000" dirty="0" smtClean="0">
                  <a:solidFill>
                    <a:schemeClr val="tx1"/>
                  </a:solidFill>
                </a:rPr>
                <a:t>t ≤ T-5</a:t>
              </a:r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7092280" y="720934"/>
              <a:ext cx="1158084" cy="730388"/>
            </a:xfrm>
            <a:prstGeom prst="rec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000" dirty="0" smtClean="0">
                  <a:solidFill>
                    <a:schemeClr val="tx1"/>
                  </a:solidFill>
                </a:rPr>
                <a:t>Recaba resultados de ISO y entera a comité</a:t>
              </a:r>
            </a:p>
          </p:txBody>
        </p:sp>
        <p:grpSp>
          <p:nvGrpSpPr>
            <p:cNvPr id="26" name="25 Grupo"/>
            <p:cNvGrpSpPr/>
            <p:nvPr/>
          </p:nvGrpSpPr>
          <p:grpSpPr>
            <a:xfrm>
              <a:off x="1710885" y="548680"/>
              <a:ext cx="664871" cy="172254"/>
              <a:chOff x="1710885" y="548680"/>
              <a:chExt cx="664871" cy="172254"/>
            </a:xfrm>
          </p:grpSpPr>
          <p:cxnSp>
            <p:nvCxnSpPr>
              <p:cNvPr id="27" name="26 Conector recto"/>
              <p:cNvCxnSpPr>
                <a:stCxn id="10" idx="6"/>
              </p:cNvCxnSpPr>
              <p:nvPr/>
            </p:nvCxnSpPr>
            <p:spPr>
              <a:xfrm>
                <a:off x="1710885" y="548680"/>
                <a:ext cx="66487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27 Conector recto de flecha"/>
              <p:cNvCxnSpPr>
                <a:endCxn id="11" idx="0"/>
              </p:cNvCxnSpPr>
              <p:nvPr/>
            </p:nvCxnSpPr>
            <p:spPr>
              <a:xfrm>
                <a:off x="2375756" y="548680"/>
                <a:ext cx="0" cy="17225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" name="28 Grupo"/>
            <p:cNvGrpSpPr/>
            <p:nvPr/>
          </p:nvGrpSpPr>
          <p:grpSpPr>
            <a:xfrm rot="16200000" flipH="1">
              <a:off x="2504506" y="2444058"/>
              <a:ext cx="506351" cy="172253"/>
              <a:chOff x="1710885" y="548680"/>
              <a:chExt cx="664871" cy="172254"/>
            </a:xfrm>
          </p:grpSpPr>
          <p:cxnSp>
            <p:nvCxnSpPr>
              <p:cNvPr id="30" name="29 Conector recto"/>
              <p:cNvCxnSpPr/>
              <p:nvPr/>
            </p:nvCxnSpPr>
            <p:spPr>
              <a:xfrm>
                <a:off x="1710885" y="548680"/>
                <a:ext cx="66487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30 Conector recto de flecha"/>
              <p:cNvCxnSpPr/>
              <p:nvPr/>
            </p:nvCxnSpPr>
            <p:spPr>
              <a:xfrm>
                <a:off x="2375756" y="548680"/>
                <a:ext cx="0" cy="17225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31 Grupo"/>
            <p:cNvGrpSpPr/>
            <p:nvPr/>
          </p:nvGrpSpPr>
          <p:grpSpPr>
            <a:xfrm rot="16200000" flipH="1">
              <a:off x="2864546" y="3625605"/>
              <a:ext cx="506351" cy="172253"/>
              <a:chOff x="1710885" y="548680"/>
              <a:chExt cx="664871" cy="172254"/>
            </a:xfrm>
          </p:grpSpPr>
          <p:cxnSp>
            <p:nvCxnSpPr>
              <p:cNvPr id="33" name="32 Conector recto"/>
              <p:cNvCxnSpPr/>
              <p:nvPr/>
            </p:nvCxnSpPr>
            <p:spPr>
              <a:xfrm>
                <a:off x="1710885" y="548680"/>
                <a:ext cx="66487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33 Conector recto de flecha"/>
              <p:cNvCxnSpPr/>
              <p:nvPr/>
            </p:nvCxnSpPr>
            <p:spPr>
              <a:xfrm>
                <a:off x="2375756" y="548680"/>
                <a:ext cx="0" cy="17225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34 Grupo"/>
            <p:cNvGrpSpPr/>
            <p:nvPr/>
          </p:nvGrpSpPr>
          <p:grpSpPr>
            <a:xfrm rot="16200000" flipH="1">
              <a:off x="2878551" y="5467182"/>
              <a:ext cx="1149229" cy="193831"/>
              <a:chOff x="1710885" y="548680"/>
              <a:chExt cx="664871" cy="172254"/>
            </a:xfrm>
          </p:grpSpPr>
          <p:cxnSp>
            <p:nvCxnSpPr>
              <p:cNvPr id="36" name="35 Conector recto"/>
              <p:cNvCxnSpPr/>
              <p:nvPr/>
            </p:nvCxnSpPr>
            <p:spPr>
              <a:xfrm>
                <a:off x="1710885" y="548680"/>
                <a:ext cx="66487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36 Conector recto de flecha"/>
              <p:cNvCxnSpPr/>
              <p:nvPr/>
            </p:nvCxnSpPr>
            <p:spPr>
              <a:xfrm>
                <a:off x="2375756" y="548680"/>
                <a:ext cx="0" cy="17225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37 Grupo"/>
            <p:cNvGrpSpPr/>
            <p:nvPr/>
          </p:nvGrpSpPr>
          <p:grpSpPr>
            <a:xfrm rot="5400000" flipH="1" flipV="1">
              <a:off x="3652738" y="4792129"/>
              <a:ext cx="1870084" cy="193831"/>
              <a:chOff x="1710885" y="548680"/>
              <a:chExt cx="664871" cy="172254"/>
            </a:xfrm>
          </p:grpSpPr>
          <p:cxnSp>
            <p:nvCxnSpPr>
              <p:cNvPr id="39" name="38 Conector recto"/>
              <p:cNvCxnSpPr/>
              <p:nvPr/>
            </p:nvCxnSpPr>
            <p:spPr>
              <a:xfrm>
                <a:off x="1710885" y="548680"/>
                <a:ext cx="66487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39 Conector recto de flecha"/>
              <p:cNvCxnSpPr/>
              <p:nvPr/>
            </p:nvCxnSpPr>
            <p:spPr>
              <a:xfrm>
                <a:off x="2375756" y="548680"/>
                <a:ext cx="0" cy="17225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40 Grupo"/>
            <p:cNvGrpSpPr/>
            <p:nvPr/>
          </p:nvGrpSpPr>
          <p:grpSpPr>
            <a:xfrm rot="16200000" flipH="1">
              <a:off x="4662829" y="5611949"/>
              <a:ext cx="765496" cy="288032"/>
              <a:chOff x="1710885" y="548680"/>
              <a:chExt cx="664871" cy="172254"/>
            </a:xfrm>
          </p:grpSpPr>
          <p:cxnSp>
            <p:nvCxnSpPr>
              <p:cNvPr id="42" name="41 Conector recto"/>
              <p:cNvCxnSpPr/>
              <p:nvPr/>
            </p:nvCxnSpPr>
            <p:spPr>
              <a:xfrm>
                <a:off x="1710885" y="548680"/>
                <a:ext cx="66487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42 Conector recto de flecha"/>
              <p:cNvCxnSpPr/>
              <p:nvPr/>
            </p:nvCxnSpPr>
            <p:spPr>
              <a:xfrm>
                <a:off x="2375756" y="548680"/>
                <a:ext cx="0" cy="17225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43 Grupo"/>
            <p:cNvGrpSpPr/>
            <p:nvPr/>
          </p:nvGrpSpPr>
          <p:grpSpPr>
            <a:xfrm rot="10800000" flipH="1">
              <a:off x="6300193" y="3110616"/>
              <a:ext cx="225411" cy="3051690"/>
              <a:chOff x="1710885" y="548680"/>
              <a:chExt cx="664871" cy="172254"/>
            </a:xfrm>
          </p:grpSpPr>
          <p:cxnSp>
            <p:nvCxnSpPr>
              <p:cNvPr id="45" name="44 Conector recto"/>
              <p:cNvCxnSpPr/>
              <p:nvPr/>
            </p:nvCxnSpPr>
            <p:spPr>
              <a:xfrm>
                <a:off x="1710885" y="548680"/>
                <a:ext cx="66487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45 Conector recto de flecha"/>
              <p:cNvCxnSpPr/>
              <p:nvPr/>
            </p:nvCxnSpPr>
            <p:spPr>
              <a:xfrm>
                <a:off x="2375756" y="548680"/>
                <a:ext cx="0" cy="17225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46 Grupo"/>
            <p:cNvGrpSpPr/>
            <p:nvPr/>
          </p:nvGrpSpPr>
          <p:grpSpPr>
            <a:xfrm rot="10800000" flipH="1">
              <a:off x="6023207" y="3129310"/>
              <a:ext cx="389691" cy="2113349"/>
              <a:chOff x="1710885" y="548680"/>
              <a:chExt cx="664871" cy="172254"/>
            </a:xfrm>
          </p:grpSpPr>
          <p:cxnSp>
            <p:nvCxnSpPr>
              <p:cNvPr id="48" name="47 Conector recto"/>
              <p:cNvCxnSpPr/>
              <p:nvPr/>
            </p:nvCxnSpPr>
            <p:spPr>
              <a:xfrm>
                <a:off x="1710885" y="548680"/>
                <a:ext cx="66487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48 Conector recto de flecha"/>
              <p:cNvCxnSpPr/>
              <p:nvPr/>
            </p:nvCxnSpPr>
            <p:spPr>
              <a:xfrm>
                <a:off x="2375756" y="548680"/>
                <a:ext cx="0" cy="17225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49 Grupo"/>
            <p:cNvGrpSpPr/>
            <p:nvPr/>
          </p:nvGrpSpPr>
          <p:grpSpPr>
            <a:xfrm>
              <a:off x="7288952" y="2807417"/>
              <a:ext cx="163368" cy="1342547"/>
              <a:chOff x="1710885" y="548680"/>
              <a:chExt cx="664871" cy="172254"/>
            </a:xfrm>
          </p:grpSpPr>
          <p:cxnSp>
            <p:nvCxnSpPr>
              <p:cNvPr id="51" name="50 Conector recto"/>
              <p:cNvCxnSpPr/>
              <p:nvPr/>
            </p:nvCxnSpPr>
            <p:spPr>
              <a:xfrm>
                <a:off x="1710885" y="548680"/>
                <a:ext cx="66487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51 Conector recto de flecha"/>
              <p:cNvCxnSpPr/>
              <p:nvPr/>
            </p:nvCxnSpPr>
            <p:spPr>
              <a:xfrm>
                <a:off x="2375756" y="548680"/>
                <a:ext cx="0" cy="17225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52 Grupo"/>
            <p:cNvGrpSpPr/>
            <p:nvPr/>
          </p:nvGrpSpPr>
          <p:grpSpPr>
            <a:xfrm flipH="1">
              <a:off x="5477624" y="2796169"/>
              <a:ext cx="259824" cy="873806"/>
              <a:chOff x="1710885" y="548680"/>
              <a:chExt cx="664871" cy="172254"/>
            </a:xfrm>
          </p:grpSpPr>
          <p:cxnSp>
            <p:nvCxnSpPr>
              <p:cNvPr id="54" name="53 Conector recto"/>
              <p:cNvCxnSpPr/>
              <p:nvPr/>
            </p:nvCxnSpPr>
            <p:spPr>
              <a:xfrm>
                <a:off x="1710885" y="548680"/>
                <a:ext cx="66487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54 Conector recto de flecha"/>
              <p:cNvCxnSpPr/>
              <p:nvPr/>
            </p:nvCxnSpPr>
            <p:spPr>
              <a:xfrm>
                <a:off x="2375756" y="548680"/>
                <a:ext cx="0" cy="17225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6" name="55 CuadroTexto"/>
            <p:cNvSpPr txBox="1"/>
            <p:nvPr/>
          </p:nvSpPr>
          <p:spPr>
            <a:xfrm>
              <a:off x="4566871" y="260648"/>
              <a:ext cx="2729263" cy="4599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000" dirty="0" smtClean="0"/>
                <a:t>t  indicador de tiempo en días hábiles</a:t>
              </a:r>
            </a:p>
            <a:p>
              <a:r>
                <a:rPr lang="es-MX" sz="1000" dirty="0" smtClean="0"/>
                <a:t>T  fecha límite de recepción en ISO</a:t>
              </a:r>
              <a:endParaRPr lang="es-MX" sz="1000" dirty="0"/>
            </a:p>
          </p:txBody>
        </p:sp>
        <p:sp>
          <p:nvSpPr>
            <p:cNvPr id="57" name="56 Elipse"/>
            <p:cNvSpPr/>
            <p:nvPr/>
          </p:nvSpPr>
          <p:spPr>
            <a:xfrm>
              <a:off x="8118042" y="1582215"/>
              <a:ext cx="684780" cy="45459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1000" dirty="0" smtClean="0">
                  <a:solidFill>
                    <a:schemeClr val="tx1"/>
                  </a:solidFill>
                </a:rPr>
                <a:t>fin</a:t>
              </a:r>
              <a:endParaRPr lang="es-MX" sz="1000" dirty="0">
                <a:solidFill>
                  <a:schemeClr val="tx1"/>
                </a:solidFill>
              </a:endParaRPr>
            </a:p>
          </p:txBody>
        </p:sp>
        <p:grpSp>
          <p:nvGrpSpPr>
            <p:cNvPr id="58" name="57 Grupo"/>
            <p:cNvGrpSpPr/>
            <p:nvPr/>
          </p:nvGrpSpPr>
          <p:grpSpPr>
            <a:xfrm>
              <a:off x="8297064" y="1113558"/>
              <a:ext cx="163368" cy="468658"/>
              <a:chOff x="1710885" y="548680"/>
              <a:chExt cx="664871" cy="172254"/>
            </a:xfrm>
          </p:grpSpPr>
          <p:cxnSp>
            <p:nvCxnSpPr>
              <p:cNvPr id="59" name="58 Conector recto"/>
              <p:cNvCxnSpPr/>
              <p:nvPr/>
            </p:nvCxnSpPr>
            <p:spPr>
              <a:xfrm>
                <a:off x="1710885" y="548680"/>
                <a:ext cx="664871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59 Conector recto de flecha"/>
              <p:cNvCxnSpPr/>
              <p:nvPr/>
            </p:nvCxnSpPr>
            <p:spPr>
              <a:xfrm>
                <a:off x="2375756" y="548680"/>
                <a:ext cx="0" cy="17225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" name="60 CuadroTexto"/>
            <p:cNvSpPr txBox="1"/>
            <p:nvPr/>
          </p:nvSpPr>
          <p:spPr>
            <a:xfrm>
              <a:off x="7216108" y="2545161"/>
              <a:ext cx="334363" cy="3007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050" dirty="0" smtClean="0"/>
                <a:t>sí</a:t>
              </a:r>
              <a:endParaRPr lang="es-MX" sz="1050" dirty="0"/>
            </a:p>
          </p:txBody>
        </p:sp>
        <p:sp>
          <p:nvSpPr>
            <p:cNvPr id="62" name="61 CuadroTexto"/>
            <p:cNvSpPr txBox="1"/>
            <p:nvPr/>
          </p:nvSpPr>
          <p:spPr>
            <a:xfrm>
              <a:off x="5292080" y="2545161"/>
              <a:ext cx="396544" cy="3007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050" dirty="0" smtClean="0"/>
                <a:t>no</a:t>
              </a:r>
              <a:endParaRPr lang="es-MX" sz="1050" dirty="0"/>
            </a:p>
          </p:txBody>
        </p:sp>
        <p:sp>
          <p:nvSpPr>
            <p:cNvPr id="63" name="62 CuadroTexto"/>
            <p:cNvSpPr txBox="1"/>
            <p:nvPr/>
          </p:nvSpPr>
          <p:spPr>
            <a:xfrm>
              <a:off x="1106661" y="5538547"/>
              <a:ext cx="1595772" cy="116764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000" dirty="0" smtClean="0"/>
                <a:t>Atención a:</a:t>
              </a:r>
            </a:p>
            <a:p>
              <a:pPr defTabSz="533400"/>
              <a:r>
                <a:rPr lang="es-MX" sz="1000" dirty="0" smtClean="0"/>
                <a:t>WG1	Comité</a:t>
              </a:r>
            </a:p>
            <a:p>
              <a:pPr defTabSz="533400"/>
              <a:r>
                <a:rPr lang="es-MX" sz="1000" dirty="0" smtClean="0"/>
                <a:t>WG2	GT2</a:t>
              </a:r>
            </a:p>
            <a:p>
              <a:pPr defTabSz="533400"/>
              <a:r>
                <a:rPr lang="es-MX" sz="1000" dirty="0" smtClean="0"/>
                <a:t>WG3	GT3</a:t>
              </a:r>
            </a:p>
            <a:p>
              <a:pPr defTabSz="533400"/>
              <a:r>
                <a:rPr lang="es-MX" sz="1000" dirty="0" smtClean="0"/>
                <a:t>WG4	GT4</a:t>
              </a:r>
            </a:p>
            <a:p>
              <a:pPr defTabSz="533400"/>
              <a:r>
                <a:rPr lang="es-MX" sz="1000" dirty="0" smtClean="0"/>
                <a:t>Otros	interesados</a:t>
              </a:r>
              <a:endParaRPr lang="es-MX" sz="1000" dirty="0"/>
            </a:p>
          </p:txBody>
        </p:sp>
      </p:grpSp>
      <p:sp>
        <p:nvSpPr>
          <p:cNvPr id="2" name="1 Rectángulo"/>
          <p:cNvSpPr/>
          <p:nvPr/>
        </p:nvSpPr>
        <p:spPr>
          <a:xfrm>
            <a:off x="2843808" y="251357"/>
            <a:ext cx="35563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8. ASUNTOS GENERALES (3)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10461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0398" y="908720"/>
            <a:ext cx="5663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sz="1600" dirty="0" smtClean="0"/>
              <a:t>CONFORMACIÓN DE GRUPOS DE TRABAJO 2013 06 25</a:t>
            </a:r>
            <a:endParaRPr lang="es-MX" sz="1600" dirty="0"/>
          </a:p>
        </p:txBody>
      </p:sp>
      <p:sp>
        <p:nvSpPr>
          <p:cNvPr id="5" name="4 CuadroTexto"/>
          <p:cNvSpPr txBox="1"/>
          <p:nvPr/>
        </p:nvSpPr>
        <p:spPr>
          <a:xfrm>
            <a:off x="406802" y="5363924"/>
            <a:ext cx="704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b="0" dirty="0" smtClean="0"/>
              <a:t>Modificaciones en cualquier momento a petición de los interesados.</a:t>
            </a:r>
            <a:endParaRPr lang="es-MX" b="0" dirty="0"/>
          </a:p>
        </p:txBody>
      </p:sp>
      <p:sp>
        <p:nvSpPr>
          <p:cNvPr id="6" name="5 Rectángulo"/>
          <p:cNvSpPr/>
          <p:nvPr/>
        </p:nvSpPr>
        <p:spPr>
          <a:xfrm>
            <a:off x="2843808" y="251357"/>
            <a:ext cx="35563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8. ASUNTOS GENERALES (4) </a:t>
            </a:r>
            <a:endParaRPr lang="es-MX" dirty="0"/>
          </a:p>
        </p:txBody>
      </p:sp>
      <p:graphicFrame>
        <p:nvGraphicFramePr>
          <p:cNvPr id="1125" name="112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894640"/>
              </p:ext>
            </p:extLst>
          </p:nvPr>
        </p:nvGraphicFramePr>
        <p:xfrm>
          <a:off x="539552" y="1484784"/>
          <a:ext cx="8280919" cy="3647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14642"/>
                <a:gridCol w="1614642"/>
                <a:gridCol w="1614642"/>
                <a:gridCol w="1614642"/>
                <a:gridCol w="1822351"/>
              </a:tblGrid>
              <a:tr h="23737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>
                          <a:effectLst/>
                        </a:rPr>
                        <a:t>GT1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>
                          <a:effectLst/>
                        </a:rPr>
                        <a:t>GT2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>
                          <a:effectLst/>
                        </a:rPr>
                        <a:t>GT3</a:t>
                      </a:r>
                      <a:endParaRPr lang="es-MX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>
                          <a:effectLst/>
                        </a:rPr>
                        <a:t>GT4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1" u="none" strike="noStrike" dirty="0">
                          <a:effectLst/>
                        </a:rPr>
                        <a:t>GT5</a:t>
                      </a:r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</a:tr>
              <a:tr h="74774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u="none" strike="noStrike" dirty="0">
                          <a:effectLst/>
                        </a:rPr>
                        <a:t>(JWG1)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u="none" strike="noStrike" dirty="0">
                          <a:effectLst/>
                        </a:rPr>
                        <a:t>(JWG2)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u="none" strike="noStrike" dirty="0">
                          <a:effectLst/>
                        </a:rPr>
                        <a:t>(WG3)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400" b="1" u="none" strike="noStrike" dirty="0">
                          <a:effectLst/>
                        </a:rPr>
                        <a:t>(WG4)</a:t>
                      </a:r>
                      <a:endParaRPr lang="es-MX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(TG02 Consumer and societal dimensions of nanotechnologies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</a:tr>
              <a:tr h="747742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u="none" strike="noStrike" dirty="0">
                          <a:effectLst/>
                        </a:rPr>
                        <a:t>Terminología y nomenclatura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u="none" strike="noStrike" dirty="0">
                          <a:effectLst/>
                        </a:rPr>
                        <a:t>Mediciones y caracterización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u="none" strike="noStrike" dirty="0">
                          <a:effectLst/>
                        </a:rPr>
                        <a:t>Ambiente, salud y seguridad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u="none" strike="noStrike" dirty="0">
                          <a:effectLst/>
                        </a:rPr>
                        <a:t>Especificaciones de los materiales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u="none" strike="noStrike" dirty="0">
                          <a:effectLst/>
                        </a:rPr>
                        <a:t>TG03 </a:t>
                      </a:r>
                      <a:r>
                        <a:rPr lang="es-MX" sz="1200" b="1" u="none" strike="noStrike" dirty="0" err="1">
                          <a:effectLst/>
                        </a:rPr>
                        <a:t>Nanotechnologies</a:t>
                      </a:r>
                      <a:r>
                        <a:rPr lang="es-MX" sz="1200" b="1" u="none" strike="noStrike" dirty="0">
                          <a:effectLst/>
                        </a:rPr>
                        <a:t> and </a:t>
                      </a:r>
                      <a:r>
                        <a:rPr lang="es-MX" sz="1200" b="1" u="none" strike="noStrike" dirty="0" err="1">
                          <a:effectLst/>
                        </a:rPr>
                        <a:t>sustainability</a:t>
                      </a:r>
                      <a:r>
                        <a:rPr lang="es-MX" sz="1200" b="1" u="none" strike="noStrike" dirty="0">
                          <a:effectLst/>
                        </a:rPr>
                        <a:t> …)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</a:tr>
              <a:tr h="237379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</a:rPr>
                        <a:t>TODOS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</a:rPr>
                        <a:t>H. Esparza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</a:rPr>
                        <a:t>P. Montoya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</a:rPr>
                        <a:t>S. Castañeda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</a:rPr>
                        <a:t>M. Anzaldo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</a:tr>
              <a:tr h="237379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</a:rPr>
                        <a:t>R. Herrera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</a:rPr>
                        <a:t>D. Altamirano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</a:rPr>
                        <a:t>R. Herrera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</a:rPr>
                        <a:t>P. Montoya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</a:tr>
              <a:tr h="474757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</a:rPr>
                        <a:t>D. Altamirano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</a:rPr>
                        <a:t>R Lazos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</a:rPr>
                        <a:t>S. Fuentes / I. Barberena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</a:rPr>
                        <a:t>F. Sancén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</a:tr>
              <a:tr h="237379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</a:rPr>
                        <a:t>R. Lazos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</a:rPr>
                        <a:t>M. Anzaldo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MX" sz="1200" u="none" strike="noStrike">
                          <a:effectLst/>
                        </a:rPr>
                        <a:t>R Herrera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/>
                </a:tc>
              </a:tr>
              <a:tr h="237379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</a:rPr>
                        <a:t>J. Salas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</a:rPr>
                        <a:t>F. Cano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 dirty="0">
                          <a:effectLst/>
                        </a:rPr>
                        <a:t> 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</a:rPr>
                        <a:t>S. Castañeda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</a:tr>
              <a:tr h="237379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</a:rPr>
                        <a:t>A. Rodríguez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</a:rPr>
                        <a:t>E. Elizalde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</a:tr>
              <a:tr h="237379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</a:rPr>
                        <a:t>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</a:rPr>
                        <a:t>A. Rodríguez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 dirty="0">
                          <a:effectLst/>
                        </a:rPr>
                        <a:t> 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 dirty="0">
                          <a:effectLst/>
                        </a:rPr>
                        <a:t> 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30703" y="285728"/>
            <a:ext cx="4057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APROBACIÓN DE RESOLUCIONES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683568" y="1196752"/>
            <a:ext cx="2533066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solidFill>
                  <a:srgbClr val="C00000"/>
                </a:solidFill>
              </a:rPr>
              <a:t>Por vía electrónica</a:t>
            </a:r>
          </a:p>
          <a:p>
            <a:pPr fontAlgn="ctr"/>
            <a:r>
              <a:rPr lang="es-MX" sz="1600" dirty="0" smtClean="0"/>
              <a:t>Acuerdos de referencia: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975412"/>
              </p:ext>
            </p:extLst>
          </p:nvPr>
        </p:nvGraphicFramePr>
        <p:xfrm>
          <a:off x="539552" y="1916832"/>
          <a:ext cx="7416824" cy="195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6408712"/>
              </a:tblGrid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MX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Calibri"/>
                        </a:rPr>
                        <a:t>15</a:t>
                      </a:r>
                      <a:r>
                        <a:rPr lang="es-ES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Calibri"/>
                        </a:rPr>
                        <a:t>/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ES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Calibri"/>
                        </a:rPr>
                        <a:t>2012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es-MX" sz="13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Calibri"/>
                        </a:rPr>
                        <a:t>Se circularán las minutas al tercer día de haberse llevado a cabo la reunión a más tardar.</a:t>
                      </a:r>
                    </a:p>
                    <a:p>
                      <a:pPr algn="just" fontAlgn="base" hangingPunct="0">
                        <a:spcAft>
                          <a:spcPts val="0"/>
                        </a:spcAft>
                      </a:pPr>
                      <a:endParaRPr lang="es-MX" sz="13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MX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Calibri"/>
                        </a:rPr>
                        <a:t>16</a:t>
                      </a:r>
                      <a:r>
                        <a:rPr lang="es-ES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Calibri"/>
                        </a:rPr>
                        <a:t>/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ES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Calibri"/>
                        </a:rPr>
                        <a:t>2012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Calibri"/>
                        </a:rPr>
                        <a:t>Los miembros del comité enviaran sus comentarios a la minuta circulada en un plazo no mayor a una semana a partir de la fecha de que haya sido circulada.</a:t>
                      </a:r>
                    </a:p>
                    <a:p>
                      <a:pPr marL="0" marR="0" indent="0" algn="just" defTabSz="914400" rtl="0" eaLnBrk="1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300" kern="1200" dirty="0" smtClean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44450" marR="444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MX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Calibri"/>
                        </a:rPr>
                        <a:t>17</a:t>
                      </a:r>
                      <a:r>
                        <a:rPr lang="es-ES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Calibri"/>
                        </a:rPr>
                        <a:t>/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s-ES" sz="1300" b="1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Calibri"/>
                        </a:rPr>
                        <a:t>2012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 fontAlgn="base" hangingPunct="0">
                        <a:spcAft>
                          <a:spcPts val="0"/>
                        </a:spcAft>
                      </a:pPr>
                      <a:r>
                        <a:rPr lang="es-E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Calibri"/>
                        </a:rPr>
                        <a:t>A</a:t>
                      </a:r>
                      <a:r>
                        <a:rPr lang="es-MX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Calibri"/>
                        </a:rPr>
                        <a:t>ntes</a:t>
                      </a:r>
                      <a:r>
                        <a:rPr lang="es-MX" sz="13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Calibri"/>
                        </a:rPr>
                        <a:t> de comprometer fechas de reuniones por videoconferencia  a los integrantes del comité, debe confirmarse con el CIMAV la disponibilidad de su sala.</a:t>
                      </a: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2688945" y="2996952"/>
            <a:ext cx="3752950" cy="286232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endParaRPr lang="es-ES" b="0" dirty="0">
              <a:solidFill>
                <a:schemeClr val="bg1"/>
              </a:solidFill>
            </a:endParaRPr>
          </a:p>
          <a:p>
            <a:pPr algn="ctr"/>
            <a:r>
              <a:rPr lang="es-ES" b="0" dirty="0" smtClean="0">
                <a:solidFill>
                  <a:schemeClr val="bg1"/>
                </a:solidFill>
              </a:rPr>
              <a:t>Andrea Barrios Villarreal</a:t>
            </a:r>
          </a:p>
          <a:p>
            <a:pPr algn="ctr"/>
            <a:r>
              <a:rPr lang="es-ES" b="0" dirty="0" smtClean="0">
                <a:solidFill>
                  <a:schemeClr val="bg1"/>
                </a:solidFill>
              </a:rPr>
              <a:t>Rubén </a:t>
            </a:r>
            <a:r>
              <a:rPr lang="es-ES" b="0" dirty="0">
                <a:solidFill>
                  <a:schemeClr val="bg1"/>
                </a:solidFill>
              </a:rPr>
              <a:t>J. Lazos </a:t>
            </a:r>
            <a:r>
              <a:rPr lang="es-ES" b="0" dirty="0" smtClean="0">
                <a:solidFill>
                  <a:schemeClr val="bg1"/>
                </a:solidFill>
              </a:rPr>
              <a:t>Martínez</a:t>
            </a:r>
          </a:p>
          <a:p>
            <a:pPr algn="ctr"/>
            <a:r>
              <a:rPr lang="es-MX" b="0" dirty="0" smtClean="0">
                <a:solidFill>
                  <a:schemeClr val="bg1"/>
                </a:solidFill>
                <a:hlinkClick r:id="rId2"/>
              </a:rPr>
              <a:t>Andrea.barrios@economia.gob.mx</a:t>
            </a:r>
          </a:p>
          <a:p>
            <a:pPr algn="ctr"/>
            <a:r>
              <a:rPr lang="es-MX" b="0" dirty="0" smtClean="0">
                <a:solidFill>
                  <a:schemeClr val="bg1"/>
                </a:solidFill>
                <a:hlinkClick r:id="rId2"/>
              </a:rPr>
              <a:t>rlazos@cenam.mx</a:t>
            </a:r>
            <a:endParaRPr lang="es-MX" b="0" dirty="0" smtClean="0">
              <a:solidFill>
                <a:schemeClr val="bg1"/>
              </a:solidFill>
            </a:endParaRPr>
          </a:p>
          <a:p>
            <a:pPr algn="ctr"/>
            <a:endParaRPr lang="es-MX" b="0" dirty="0" smtClean="0">
              <a:solidFill>
                <a:schemeClr val="bg1"/>
              </a:solidFill>
            </a:endParaRPr>
          </a:p>
          <a:p>
            <a:pPr algn="ctr"/>
            <a:r>
              <a:rPr lang="es-MX" b="0" dirty="0" err="1" smtClean="0">
                <a:solidFill>
                  <a:schemeClr val="bg1"/>
                </a:solidFill>
              </a:rPr>
              <a:t>Tels</a:t>
            </a:r>
            <a:r>
              <a:rPr lang="es-MX" b="0" dirty="0" smtClean="0">
                <a:solidFill>
                  <a:schemeClr val="bg1"/>
                </a:solidFill>
              </a:rPr>
              <a:t>:</a:t>
            </a:r>
          </a:p>
          <a:p>
            <a:pPr algn="ctr"/>
            <a:r>
              <a:rPr lang="es-MX" b="0" dirty="0" smtClean="0">
                <a:solidFill>
                  <a:schemeClr val="bg1"/>
                </a:solidFill>
              </a:rPr>
              <a:t>(55) 5729 9480</a:t>
            </a:r>
          </a:p>
          <a:p>
            <a:pPr algn="ctr"/>
            <a:r>
              <a:rPr lang="es-MX" b="0" dirty="0" smtClean="0">
                <a:solidFill>
                  <a:schemeClr val="bg1"/>
                </a:solidFill>
              </a:rPr>
              <a:t> (442) 211 0575</a:t>
            </a:r>
            <a:endParaRPr lang="es-ES" b="0" dirty="0">
              <a:solidFill>
                <a:schemeClr val="bg1"/>
              </a:solidFill>
            </a:endParaRPr>
          </a:p>
          <a:p>
            <a:pPr algn="ctr"/>
            <a:endParaRPr lang="es-MX" b="0" dirty="0" smtClean="0">
              <a:solidFill>
                <a:schemeClr val="bg1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411760" y="2289066"/>
            <a:ext cx="40334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4000" dirty="0" smtClean="0"/>
              <a:t>Muchas gracias</a:t>
            </a:r>
            <a:endParaRPr lang="es-E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954992" y="285728"/>
            <a:ext cx="3617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ORDEN DEL DÍA - PROPUESTA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395536" y="1220554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hangingPunct="0">
              <a:buAutoNum type="arabicPeriod"/>
            </a:pPr>
            <a:r>
              <a:rPr lang="es-ES" sz="1600" b="0" dirty="0" smtClean="0"/>
              <a:t>Apertura de la reunión</a:t>
            </a:r>
          </a:p>
          <a:p>
            <a:pPr hangingPunct="0"/>
            <a:endParaRPr lang="es-ES" sz="1600" b="0" dirty="0" smtClean="0"/>
          </a:p>
          <a:p>
            <a:pPr marL="342900" indent="-342900" hangingPunct="0">
              <a:buAutoNum type="arabicPeriod" startAt="2"/>
            </a:pPr>
            <a:r>
              <a:rPr lang="es-ES" sz="1600" b="0" dirty="0" smtClean="0"/>
              <a:t>Registro de asistencia. </a:t>
            </a:r>
          </a:p>
          <a:p>
            <a:pPr marL="342900" indent="-342900" hangingPunct="0">
              <a:buAutoNum type="arabicPeriod" startAt="2"/>
            </a:pPr>
            <a:endParaRPr lang="es-ES" sz="1600" b="0" dirty="0" smtClean="0">
              <a:solidFill>
                <a:srgbClr val="C00000"/>
              </a:solidFill>
            </a:endParaRPr>
          </a:p>
          <a:p>
            <a:pPr marL="342900" indent="-342900" hangingPunct="0">
              <a:buAutoNum type="arabicPeriod" startAt="3"/>
            </a:pPr>
            <a:r>
              <a:rPr lang="es-ES" sz="1600" b="0" dirty="0" smtClean="0"/>
              <a:t>Adopción de la orden del día. </a:t>
            </a:r>
            <a:r>
              <a:rPr lang="es-ES" sz="1600" b="0" dirty="0" smtClean="0"/>
              <a:t>Se agrega  Información sobre la constitución del CTNN en Nanotecnologías.</a:t>
            </a:r>
            <a:endParaRPr lang="es-ES" sz="1600" b="0" dirty="0" smtClean="0"/>
          </a:p>
          <a:p>
            <a:pPr marL="342900" indent="-342900" hangingPunct="0">
              <a:buAutoNum type="arabicPeriod" startAt="3"/>
            </a:pPr>
            <a:endParaRPr lang="es-ES" sz="1600" b="0" dirty="0" smtClean="0"/>
          </a:p>
          <a:p>
            <a:pPr marL="342900" indent="-342900" hangingPunct="0">
              <a:buAutoNum type="arabicPeriod" startAt="4"/>
            </a:pPr>
            <a:r>
              <a:rPr lang="es-ES" sz="1600" b="0" dirty="0" smtClean="0"/>
              <a:t>Aprobación de la minuta de la reunión anterior. Se aprueba.</a:t>
            </a:r>
          </a:p>
          <a:p>
            <a:pPr hangingPunct="0"/>
            <a:endParaRPr lang="es-ES" sz="1600" b="0" dirty="0" smtClean="0"/>
          </a:p>
          <a:p>
            <a:pPr marL="342900" indent="-342900" hangingPunct="0"/>
            <a:r>
              <a:rPr lang="es-ES" sz="1600" b="0" dirty="0" smtClean="0"/>
              <a:t>5. Seguimiento a los acuerdos anteriores. </a:t>
            </a:r>
            <a:endParaRPr lang="es-ES" sz="1600" b="0" dirty="0"/>
          </a:p>
          <a:p>
            <a:pPr marL="342900" indent="-342900" hangingPunct="0"/>
            <a:endParaRPr lang="es-ES" sz="1600" b="0" dirty="0" smtClean="0"/>
          </a:p>
          <a:p>
            <a:pPr marL="342900" indent="-342900" hangingPunct="0"/>
            <a:r>
              <a:rPr lang="es-ES" sz="1600" b="0" dirty="0" smtClean="0"/>
              <a:t>6. Avances para la publicación en México de documentos como anteproyectos.</a:t>
            </a:r>
          </a:p>
          <a:p>
            <a:pPr marL="342900" indent="-342900" hangingPunct="0"/>
            <a:endParaRPr lang="es-MX" sz="1600" b="0" dirty="0" smtClean="0"/>
          </a:p>
          <a:p>
            <a:pPr lvl="0"/>
            <a:r>
              <a:rPr lang="es-MX" sz="1600" b="0" dirty="0"/>
              <a:t>7</a:t>
            </a:r>
            <a:r>
              <a:rPr lang="es-MX" sz="1600" b="0" dirty="0" smtClean="0"/>
              <a:t>. </a:t>
            </a:r>
            <a:r>
              <a:rPr lang="es-ES" sz="1600" b="0" dirty="0"/>
              <a:t>Atención a solicitudes de acción por parte de ISO TC 229, incluyendo:</a:t>
            </a:r>
            <a:endParaRPr lang="es-MX" sz="1600" b="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1600" b="0" dirty="0"/>
              <a:t>Proposed amendments of ISO/TS 80004-1:2010 Core terms.  </a:t>
            </a:r>
            <a:r>
              <a:rPr lang="es-MX" sz="1600" b="0" dirty="0"/>
              <a:t>Discusión. Coordina H. Esparza.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s-MX" sz="1600" b="0" dirty="0"/>
              <a:t>N1096 Estado del enlace del ISO/TC 229 con el ISO/TC 24/SC4. Formalización del voto mexicano.</a:t>
            </a:r>
          </a:p>
          <a:p>
            <a:pPr marL="342900" lvl="0" indent="-342900" hangingPunct="0"/>
            <a:endParaRPr lang="es-ES" sz="1600" b="0" dirty="0" smtClean="0"/>
          </a:p>
          <a:p>
            <a:pPr marL="342900" indent="-342900" hangingPunct="0"/>
            <a:r>
              <a:rPr lang="es-ES" sz="1600" b="0" dirty="0"/>
              <a:t>8</a:t>
            </a:r>
            <a:r>
              <a:rPr lang="es-ES" sz="1600" b="0" dirty="0" smtClean="0"/>
              <a:t>. Asuntos generales. </a:t>
            </a:r>
          </a:p>
          <a:p>
            <a:pPr marL="342900" indent="-342900" hangingPunct="0">
              <a:buFont typeface="Arial" pitchFamily="34" charset="0"/>
              <a:buChar char="•"/>
            </a:pPr>
            <a:r>
              <a:rPr lang="es-ES" sz="1600" b="0" dirty="0"/>
              <a:t>Reunión de seguimiento prevista para Julio 5, 2013, en el CENAM</a:t>
            </a:r>
            <a:r>
              <a:rPr lang="es-ES" sz="1600" b="0" dirty="0" smtClean="0"/>
              <a:t>.</a:t>
            </a:r>
            <a:endParaRPr lang="es-MX" sz="1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00298" y="251356"/>
            <a:ext cx="4160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5. SEGUIMIENTO DE ACUERDOS (1)</a:t>
            </a:r>
            <a:endParaRPr lang="es-ES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716050"/>
              </p:ext>
            </p:extLst>
          </p:nvPr>
        </p:nvGraphicFramePr>
        <p:xfrm>
          <a:off x="251520" y="1052736"/>
          <a:ext cx="8568952" cy="4921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3384376"/>
                <a:gridCol w="1080120"/>
                <a:gridCol w="1224136"/>
                <a:gridCol w="2232248"/>
              </a:tblGrid>
              <a:tr h="216495">
                <a:tc>
                  <a:txBody>
                    <a:bodyPr/>
                    <a:lstStyle/>
                    <a:p>
                      <a:pPr algn="ctr"/>
                      <a:r>
                        <a:rPr lang="es-ES" sz="14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Núm</a:t>
                      </a:r>
                      <a:endParaRPr lang="es-E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ACUERDO </a:t>
                      </a:r>
                      <a:endParaRPr lang="es-E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Responsable</a:t>
                      </a:r>
                      <a:r>
                        <a:rPr lang="es-ES" sz="13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ES" sz="13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estimada</a:t>
                      </a:r>
                      <a:endParaRPr lang="es-ES" sz="13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Resultado</a:t>
                      </a:r>
                      <a:endParaRPr lang="es-E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53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r>
                        <a:rPr lang="es-MX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s-MX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Coordinar el proceso de traducción del documento </a:t>
                      </a:r>
                      <a:r>
                        <a:rPr lang="es-MX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“Guía para la gestión de riesgo ocupacional aplicada a </a:t>
                      </a:r>
                      <a:r>
                        <a:rPr lang="es-MX" sz="1400" b="1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nanomateriales</a:t>
                      </a:r>
                      <a:r>
                        <a:rPr lang="es-MX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artificiales” </a:t>
                      </a:r>
                      <a:r>
                        <a:rPr lang="es-MX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 la colaboración del INECC e interesados.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>
                          <a:effectLst/>
                          <a:latin typeface="Calibri"/>
                          <a:ea typeface="Calibri"/>
                          <a:cs typeface="Times New Roman"/>
                        </a:rPr>
                        <a:t>Delia Altamirano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En proceso</a:t>
                      </a:r>
                      <a:endParaRPr lang="es-ES" sz="1200" kern="1200" dirty="0">
                        <a:solidFill>
                          <a:schemeClr val="dk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/>
                </a:tc>
              </a:tr>
              <a:tr h="753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21/2013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Enviar a los interesados los requisitos y formularios para la membresía del Comité, ya sea  como persona física o persona moral</a:t>
                      </a: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Jesús Figueroa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Formularios enviados a D. Altamirano para actualización.</a:t>
                      </a:r>
                    </a:p>
                  </a:txBody>
                  <a:tcPr marL="68580" marR="68580" marT="0" marB="0"/>
                </a:tc>
              </a:tr>
              <a:tr h="753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22/2013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6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Enviar convocatoria para colaborar en la traducción de la “Guía para la gestión de riesgo ocupacional aplicada a nanomateriales artificiales” .</a:t>
                      </a:r>
                    </a:p>
                    <a:p>
                      <a:pPr marL="146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D. Altamirano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enviada el 2013</a:t>
                      </a:r>
                      <a:r>
                        <a:rPr lang="es-MX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06 24</a:t>
                      </a:r>
                      <a:endParaRPr lang="es-MX" sz="14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3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6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4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00298" y="251356"/>
            <a:ext cx="4160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5. SEGUIMIENTO DE ACUERDOS (2)</a:t>
            </a:r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845293"/>
              </p:ext>
            </p:extLst>
          </p:nvPr>
        </p:nvGraphicFramePr>
        <p:xfrm>
          <a:off x="251520" y="1052736"/>
          <a:ext cx="8568952" cy="4904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3384376"/>
                <a:gridCol w="1080120"/>
                <a:gridCol w="1224136"/>
                <a:gridCol w="2232248"/>
              </a:tblGrid>
              <a:tr h="216495">
                <a:tc>
                  <a:txBody>
                    <a:bodyPr/>
                    <a:lstStyle/>
                    <a:p>
                      <a:pPr algn="ctr"/>
                      <a:r>
                        <a:rPr lang="es-ES" sz="14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Núm</a:t>
                      </a:r>
                      <a:endParaRPr lang="es-E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ACUERDO </a:t>
                      </a:r>
                      <a:endParaRPr lang="es-E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Responsable</a:t>
                      </a:r>
                      <a:r>
                        <a:rPr lang="es-ES" sz="13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ES" sz="13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estimada</a:t>
                      </a:r>
                      <a:endParaRPr lang="es-ES" sz="13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Resultado</a:t>
                      </a:r>
                      <a:endParaRPr lang="es-E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53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23/2013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6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Solicitar a la autoridad correspondiente la información sobre:</a:t>
                      </a:r>
                    </a:p>
                    <a:p>
                      <a:pPr marL="146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los códigos de identificación de las normas elaboradas por el Comité; </a:t>
                      </a:r>
                    </a:p>
                    <a:p>
                      <a:pPr marL="146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el formato de caratula; </a:t>
                      </a:r>
                    </a:p>
                    <a:p>
                      <a:pPr marL="146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la redacción del prólogo en español;  y,</a:t>
                      </a:r>
                    </a:p>
                    <a:p>
                      <a:pPr marL="146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la forma apropiada de declarar la equivalencia de documentos mexicanos con los internacionales</a:t>
                      </a: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s-MX" sz="14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Coordinador del Comité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En cuanto sea posible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Códigos</a:t>
                      </a:r>
                      <a:r>
                        <a:rPr lang="es-ES" sz="12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y prólogo establecidos.</a:t>
                      </a:r>
                      <a:endParaRPr lang="es-ES" sz="1200" kern="1200" dirty="0">
                        <a:solidFill>
                          <a:schemeClr val="dk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/>
                </a:tc>
              </a:tr>
              <a:tr h="753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24/2013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Solicitar a la DGN lo necesario para asegurar  la inscripción de los temas ya desarrollados, los previstos para 2012 y los nuevos en el Suplemento al Programa Nacional de Normalización 2013.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Coordinador del Comité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En cuanto sea posible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Temas inscritos en el Suplemento PNN 2013.</a:t>
                      </a:r>
                      <a:endParaRPr lang="es-MX" sz="14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3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25/2013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460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Como parte de la capacitación del Comité, recorrer el proceso de trabajo del comité en el siguiente documento que se solicite un voto</a:t>
                      </a: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es-MX" sz="14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Comité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En cuanto sea oportuno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En proceso</a:t>
                      </a:r>
                      <a:endParaRPr lang="es-MX" sz="14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7124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789073"/>
              </p:ext>
            </p:extLst>
          </p:nvPr>
        </p:nvGraphicFramePr>
        <p:xfrm>
          <a:off x="251520" y="1052736"/>
          <a:ext cx="8568952" cy="3730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/>
                <a:gridCol w="3384376"/>
                <a:gridCol w="1080120"/>
                <a:gridCol w="1224136"/>
                <a:gridCol w="2232248"/>
              </a:tblGrid>
              <a:tr h="216495">
                <a:tc>
                  <a:txBody>
                    <a:bodyPr/>
                    <a:lstStyle/>
                    <a:p>
                      <a:pPr algn="ctr"/>
                      <a:r>
                        <a:rPr lang="es-ES" sz="14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Núm</a:t>
                      </a:r>
                      <a:endParaRPr lang="es-E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ACUERDO </a:t>
                      </a:r>
                      <a:endParaRPr lang="es-E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Responsable</a:t>
                      </a:r>
                      <a:r>
                        <a:rPr lang="es-ES" sz="13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s-ES" sz="13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3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Fecha estimada</a:t>
                      </a:r>
                      <a:endParaRPr lang="es-ES" sz="13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0" dirty="0" smtClean="0">
                          <a:solidFill>
                            <a:schemeClr val="tx1"/>
                          </a:solidFill>
                        </a:rPr>
                        <a:t>Resultado</a:t>
                      </a:r>
                      <a:endParaRPr lang="es-E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53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26</a:t>
                      </a: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s-MX" sz="14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Implementar el proceso de atención a las solicitudes de la ISO descrito y realizar los ajustes necesarios según lo dicte la experiencia.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Comité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 la brevedad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s-ES" sz="12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En proceso</a:t>
                      </a:r>
                      <a:endParaRPr lang="es-ES" sz="1200" kern="1200" dirty="0">
                        <a:solidFill>
                          <a:schemeClr val="dk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/>
                </a:tc>
              </a:tr>
              <a:tr h="753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27</a:t>
                      </a: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s-MX" sz="14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Enviar los datos de los miembros potenciales del Comité a fin de hacerles llegar los formularios para su incorporación al mismo.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 </a:t>
                      </a: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Lazos con la ayuda de  DGN</a:t>
                      </a:r>
                      <a:endParaRPr lang="es-MX" sz="14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2013-05-30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En proceso</a:t>
                      </a:r>
                      <a:endParaRPr lang="es-MX" sz="14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37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s-MX" sz="14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Coordinar los comentarios de México a la enmienda de 80004-1 </a:t>
                      </a:r>
                      <a:r>
                        <a:rPr lang="es-MX" sz="1400" kern="1200" dirty="0" err="1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Core</a:t>
                      </a: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MX" sz="1400" kern="1200" dirty="0" err="1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terms</a:t>
                      </a: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H. Esparza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Para enviar antes del 2013-07-09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En proceso</a:t>
                      </a:r>
                      <a:endParaRPr lang="es-MX" sz="14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3735"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4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2500298" y="251356"/>
            <a:ext cx="4160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5. SEGUIMIENTO DE ACUERDOS (3)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28300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800120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342900"/>
            <a:r>
              <a:rPr lang="es-MX" sz="1600" dirty="0" smtClean="0"/>
              <a:t>Necesario:</a:t>
            </a:r>
          </a:p>
          <a:p>
            <a:pPr defTabSz="342900"/>
            <a:r>
              <a:rPr lang="es-MX" sz="1600" b="0" dirty="0" smtClean="0"/>
              <a:t>Afinar los detalles de los documentos previstos como anteproyectos de norma mexicana,</a:t>
            </a:r>
          </a:p>
          <a:p>
            <a:pPr defTabSz="342900"/>
            <a:r>
              <a:rPr lang="es-MX" sz="1600" b="0" dirty="0" smtClean="0"/>
              <a:t>incluyendo:</a:t>
            </a:r>
          </a:p>
          <a:p>
            <a:pPr marL="285750" indent="-285750" defTabSz="342900">
              <a:buFont typeface="Arial" pitchFamily="34" charset="0"/>
              <a:buChar char="•"/>
            </a:pPr>
            <a:r>
              <a:rPr lang="es-MX" sz="1600" b="0" dirty="0" smtClean="0"/>
              <a:t>eliminar el prólogo a la versión en español;</a:t>
            </a:r>
          </a:p>
          <a:p>
            <a:pPr marL="285750" indent="-285750" defTabSz="342900">
              <a:buFont typeface="Arial" pitchFamily="34" charset="0"/>
              <a:buChar char="•"/>
            </a:pPr>
            <a:r>
              <a:rPr lang="es-MX" sz="1600" b="0" dirty="0" smtClean="0"/>
              <a:t>hacer referencia a las normas mexicanas por código;</a:t>
            </a:r>
          </a:p>
          <a:p>
            <a:pPr marL="285750" indent="-285750" defTabSz="342900">
              <a:buFont typeface="Arial" pitchFamily="34" charset="0"/>
              <a:buChar char="•"/>
            </a:pPr>
            <a:r>
              <a:rPr lang="es-MX" sz="1600" b="0" dirty="0"/>
              <a:t>e</a:t>
            </a:r>
            <a:r>
              <a:rPr lang="es-MX" sz="1600" b="0" dirty="0" smtClean="0"/>
              <a:t>laborar el texto sobre la concordancia con normas internacionales;</a:t>
            </a:r>
          </a:p>
          <a:p>
            <a:pPr marL="285750" indent="-285750" defTabSz="342900">
              <a:buFont typeface="Arial" pitchFamily="34" charset="0"/>
              <a:buChar char="•"/>
            </a:pPr>
            <a:r>
              <a:rPr lang="es-MX" sz="1600" b="0" dirty="0"/>
              <a:t>e</a:t>
            </a:r>
            <a:r>
              <a:rPr lang="es-MX" sz="1600" b="0" dirty="0" smtClean="0"/>
              <a:t>laborar la carátula.</a:t>
            </a:r>
          </a:p>
          <a:p>
            <a:pPr defTabSz="342900"/>
            <a:endParaRPr lang="es-MX" sz="1600" b="0" dirty="0" smtClean="0"/>
          </a:p>
          <a:p>
            <a:pPr defTabSz="342900"/>
            <a:r>
              <a:rPr lang="es-MX" sz="1600" b="0" dirty="0" smtClean="0"/>
              <a:t>Circular el documento al pleno del comité para su aprobación formal.</a:t>
            </a:r>
          </a:p>
        </p:txBody>
      </p:sp>
      <p:sp>
        <p:nvSpPr>
          <p:cNvPr id="3" name="2 Rectángulo"/>
          <p:cNvSpPr/>
          <p:nvPr/>
        </p:nvSpPr>
        <p:spPr>
          <a:xfrm>
            <a:off x="251520" y="179929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dirty="0" smtClean="0"/>
              <a:t>6. AVANCES PARA LA PUBLICACIÓN EN MÉXICO DE </a:t>
            </a:r>
          </a:p>
          <a:p>
            <a:pPr algn="ctr"/>
            <a:r>
              <a:rPr lang="es-ES" sz="1600" dirty="0" smtClean="0"/>
              <a:t>DOCUMENTOS </a:t>
            </a:r>
            <a:r>
              <a:rPr lang="es-ES" sz="1600" dirty="0"/>
              <a:t> </a:t>
            </a:r>
            <a:r>
              <a:rPr lang="es-ES" sz="1600" dirty="0" smtClean="0"/>
              <a:t>COMO ANTEPROYECTOS DE NORMA (1)</a:t>
            </a:r>
            <a:endParaRPr lang="es-MX" sz="1600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401453"/>
              </p:ext>
            </p:extLst>
          </p:nvPr>
        </p:nvGraphicFramePr>
        <p:xfrm>
          <a:off x="539552" y="3140968"/>
          <a:ext cx="8136904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4392488"/>
                <a:gridCol w="1368152"/>
                <a:gridCol w="1368152"/>
              </a:tblGrid>
              <a:tr h="217066">
                <a:tc>
                  <a:txBody>
                    <a:bodyPr/>
                    <a:lstStyle/>
                    <a:p>
                      <a:pPr algn="ctr"/>
                      <a:r>
                        <a:rPr lang="es-MX" sz="1100" b="0" dirty="0" smtClean="0">
                          <a:solidFill>
                            <a:schemeClr val="tx1"/>
                          </a:solidFill>
                        </a:rPr>
                        <a:t>Documento</a:t>
                      </a:r>
                      <a:endParaRPr lang="es-MX" sz="11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Observaciones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b="1" dirty="0" smtClean="0">
                          <a:solidFill>
                            <a:srgbClr val="FF0000"/>
                          </a:solidFill>
                        </a:rPr>
                        <a:t>Responsable</a:t>
                      </a:r>
                      <a:endParaRPr lang="es-MX" sz="1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0" dirty="0" smtClean="0">
                          <a:solidFill>
                            <a:schemeClr val="tx1"/>
                          </a:solidFill>
                        </a:rPr>
                        <a:t>Fecha comprometida</a:t>
                      </a:r>
                      <a:endParaRPr lang="es-MX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8728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MX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80004 –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 smtClean="0"/>
                        <a:t> Su contenido coincide con la última versión acordada, excepto el prólogo.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NMX-R-80004-1 – SCFI - 2013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DGN</a:t>
                      </a:r>
                    </a:p>
                    <a:p>
                      <a:r>
                        <a:rPr lang="es-MX" sz="1200" dirty="0" smtClean="0"/>
                        <a:t>16 julio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≤ dic 2013</a:t>
                      </a:r>
                      <a:endParaRPr lang="es-MX" sz="1200" dirty="0"/>
                    </a:p>
                  </a:txBody>
                  <a:tcPr/>
                </a:tc>
              </a:tr>
              <a:tr h="534464">
                <a:tc>
                  <a:txBody>
                    <a:bodyPr/>
                    <a:lstStyle/>
                    <a:p>
                      <a:r>
                        <a:rPr lang="es-MX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80004 –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 smtClean="0"/>
                        <a:t>Su contenido coincide con la última versión acordada, con excepción de un par de detalles editoriales.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NMX-R-80004-3 – SCFI - 2013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M </a:t>
                      </a:r>
                      <a:r>
                        <a:rPr lang="es-MX" sz="1200" dirty="0" err="1" smtClean="0"/>
                        <a:t>Anzaldo</a:t>
                      </a:r>
                      <a:r>
                        <a:rPr lang="es-MX" sz="1200" dirty="0" smtClean="0"/>
                        <a:t> con apoyo del </a:t>
                      </a:r>
                      <a:r>
                        <a:rPr lang="es-MX" sz="1200" dirty="0" err="1" smtClean="0"/>
                        <a:t>CNyN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≤ dic 2013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</a:tr>
              <a:tr h="581640">
                <a:tc>
                  <a:txBody>
                    <a:bodyPr/>
                    <a:lstStyle/>
                    <a:p>
                      <a:r>
                        <a:rPr lang="es-MX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10867 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 smtClean="0"/>
                        <a:t>Su contenido coincide con la última versión acordada, con excepción de un par de detalles editoriales.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NMX-R-10867 – SCFI - 2013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R Herrera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≤ dic 2013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</a:tr>
              <a:tr h="581216">
                <a:tc>
                  <a:txBody>
                    <a:bodyPr/>
                    <a:lstStyle/>
                    <a:p>
                      <a:r>
                        <a:rPr lang="es-MX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10929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 smtClean="0"/>
                        <a:t>Replica en general la última versión acordada, sin embargo falta por completar algunos detalles.</a:t>
                      </a:r>
                      <a:r>
                        <a:rPr lang="es-MX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NMX-R-10929 – SCFI - 2013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Hilda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≤ dic 2013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</a:tr>
              <a:tr h="369012">
                <a:tc>
                  <a:txBody>
                    <a:bodyPr/>
                    <a:lstStyle/>
                    <a:p>
                      <a:r>
                        <a:rPr lang="es-MX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27687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dirty="0" smtClean="0"/>
                        <a:t>No corresponde a la última versión acordada.</a:t>
                      </a:r>
                      <a:r>
                        <a:rPr lang="es-E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NMX-R- 27687 – SCFI -2013</a:t>
                      </a:r>
                      <a:endParaRPr lang="es-MX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R Lazos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2013 08 20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≤ dic 2013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4104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836712"/>
            <a:ext cx="871296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s-MX" sz="1600" dirty="0" smtClean="0">
                <a:solidFill>
                  <a:srgbClr val="0000FF"/>
                </a:solidFill>
              </a:rPr>
              <a:t>SUPLEMENTO DEL PROGRAMA NACIONAL DE NORMALIZACIÓN 2013</a:t>
            </a:r>
          </a:p>
          <a:p>
            <a:pPr marL="342900" indent="-342900"/>
            <a:endParaRPr lang="es-MX" sz="1600" dirty="0" smtClean="0">
              <a:solidFill>
                <a:srgbClr val="0000FF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MX" sz="1600" dirty="0" err="1"/>
              <a:t>Nanotecnologias</a:t>
            </a:r>
            <a:r>
              <a:rPr lang="es-MX" sz="1600" dirty="0"/>
              <a:t> – </a:t>
            </a:r>
            <a:r>
              <a:rPr lang="es-ES" sz="1600" b="0" dirty="0"/>
              <a:t>Terminología – Términos centrales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1600" b="0" dirty="0">
              <a:solidFill>
                <a:srgbClr val="C00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1600" dirty="0" err="1"/>
              <a:t>Nanotecnologias</a:t>
            </a:r>
            <a:r>
              <a:rPr lang="es-MX" sz="1600" dirty="0"/>
              <a:t> – </a:t>
            </a:r>
            <a:r>
              <a:rPr lang="es-MX" sz="1600" b="0" dirty="0"/>
              <a:t>Métodos de medición para nano-tubos de carbono de paredes múltiples. ISO 10929.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1600" dirty="0" smtClean="0">
              <a:solidFill>
                <a:srgbClr val="0000FF"/>
              </a:solidFill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s-ES" sz="1600" dirty="0"/>
              <a:t>Nanotecnologías – </a:t>
            </a:r>
            <a:r>
              <a:rPr lang="es-ES" sz="1600" b="0" dirty="0"/>
              <a:t>Terminología y definiciones para nano-objetos – </a:t>
            </a:r>
            <a:r>
              <a:rPr lang="es-ES" sz="1600" b="0" dirty="0" err="1"/>
              <a:t>Nanopartícula</a:t>
            </a:r>
            <a:r>
              <a:rPr lang="es-ES" sz="1600" b="0" dirty="0"/>
              <a:t>, </a:t>
            </a:r>
            <a:r>
              <a:rPr lang="es-ES" sz="1600" b="0" dirty="0" err="1"/>
              <a:t>nanofibra</a:t>
            </a:r>
            <a:r>
              <a:rPr lang="es-ES" sz="1600" b="0" dirty="0"/>
              <a:t> y </a:t>
            </a:r>
            <a:r>
              <a:rPr lang="es-ES" sz="1600" b="0" dirty="0" err="1"/>
              <a:t>nanoplaca</a:t>
            </a:r>
            <a:r>
              <a:rPr lang="es-ES" sz="1600" b="0" dirty="0"/>
              <a:t>. ISO 27687. 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es-MX" sz="1600" b="0" dirty="0" smtClean="0">
              <a:solidFill>
                <a:srgbClr val="C00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s-MX" sz="1600" dirty="0" err="1"/>
              <a:t>Nanotecnologias</a:t>
            </a:r>
            <a:r>
              <a:rPr lang="es-MX" sz="1600" dirty="0"/>
              <a:t> – </a:t>
            </a:r>
            <a:r>
              <a:rPr lang="es-MX" sz="1600" b="0" dirty="0"/>
              <a:t>Caracterización de nanotubos de carbono de pared sencilla mediante espectrometría de fotoluminiscencia en el infrarrojo cercano. ISO 10867.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es-MX" sz="16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s-MX" sz="1600" dirty="0" err="1" smtClean="0"/>
              <a:t>Nanotecnologias</a:t>
            </a:r>
            <a:r>
              <a:rPr lang="es-MX" sz="1600" dirty="0" smtClean="0"/>
              <a:t> –</a:t>
            </a:r>
            <a:r>
              <a:rPr lang="es-MX" sz="1600" b="0" dirty="0" smtClean="0"/>
              <a:t>Terminología y definiciones para nano-objetos de carbono.  ISO 80004-3. </a:t>
            </a:r>
          </a:p>
          <a:p>
            <a:pPr marL="342900" indent="-342900">
              <a:buFont typeface="Arial" pitchFamily="34" charset="0"/>
              <a:buChar char="•"/>
            </a:pPr>
            <a:endParaRPr lang="es-MX" sz="1600" b="0" dirty="0" smtClean="0"/>
          </a:p>
          <a:p>
            <a:pPr marL="342900" lvl="0" indent="-342900">
              <a:buFont typeface="Arial" pitchFamily="34" charset="0"/>
              <a:buChar char="•"/>
            </a:pPr>
            <a:r>
              <a:rPr lang="es-ES" sz="1600" dirty="0">
                <a:solidFill>
                  <a:srgbClr val="00863D"/>
                </a:solidFill>
              </a:rPr>
              <a:t>Nanotecnologías</a:t>
            </a:r>
            <a:r>
              <a:rPr lang="es-ES" sz="1600" dirty="0"/>
              <a:t> – </a:t>
            </a:r>
            <a:r>
              <a:rPr lang="es-ES" sz="1600" b="0" dirty="0"/>
              <a:t>Métodos para la determinación de la concentración de </a:t>
            </a:r>
            <a:r>
              <a:rPr lang="es-ES" sz="1600" b="0" dirty="0" err="1"/>
              <a:t>nanopartículas</a:t>
            </a:r>
            <a:r>
              <a:rPr lang="es-ES" sz="1600" b="0" dirty="0"/>
              <a:t> en medios líquidos. </a:t>
            </a:r>
            <a:r>
              <a:rPr lang="es-ES" sz="1600" b="0" dirty="0" smtClean="0"/>
              <a:t>Raul coordina.</a:t>
            </a:r>
            <a:endParaRPr lang="es-ES" sz="1600" b="0" dirty="0"/>
          </a:p>
          <a:p>
            <a:pPr marL="342900" indent="-342900">
              <a:buFont typeface="Arial" pitchFamily="34" charset="0"/>
              <a:buChar char="•"/>
            </a:pPr>
            <a:r>
              <a:rPr lang="es-MX" sz="1600" dirty="0" err="1">
                <a:solidFill>
                  <a:srgbClr val="00863D"/>
                </a:solidFill>
              </a:rPr>
              <a:t>Nanotecnologias</a:t>
            </a:r>
            <a:r>
              <a:rPr lang="es-MX" sz="1600" dirty="0"/>
              <a:t> – </a:t>
            </a:r>
            <a:r>
              <a:rPr lang="es-MX" sz="1600" b="0" dirty="0"/>
              <a:t>Guía para la gestión de riesgo ocupacional aplicada a </a:t>
            </a:r>
            <a:r>
              <a:rPr lang="es-MX" sz="1600" b="0" dirty="0" err="1"/>
              <a:t>nanomateriales</a:t>
            </a:r>
            <a:r>
              <a:rPr lang="es-MX" sz="1600" b="0" dirty="0"/>
              <a:t> artificiales – Principios y enfoques</a:t>
            </a:r>
            <a:r>
              <a:rPr lang="es-MX" sz="1600" b="0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MX" sz="1600" dirty="0">
                <a:solidFill>
                  <a:srgbClr val="00863D"/>
                </a:solidFill>
              </a:rPr>
              <a:t>Nanotecnologías</a:t>
            </a:r>
            <a:r>
              <a:rPr lang="es-MX" sz="1600" dirty="0"/>
              <a:t> – </a:t>
            </a:r>
            <a:r>
              <a:rPr lang="es-MX" sz="1600" b="0" dirty="0"/>
              <a:t>Descripción, medición y parámetros dimensionales de calidad de rejillas artificiales.</a:t>
            </a:r>
            <a:endParaRPr lang="es-ES" sz="1600" b="0" dirty="0"/>
          </a:p>
          <a:p>
            <a:pPr marL="342900" indent="-342900">
              <a:buFont typeface="Arial" pitchFamily="34" charset="0"/>
              <a:buChar char="•"/>
            </a:pPr>
            <a:endParaRPr lang="es-ES" sz="1600" dirty="0"/>
          </a:p>
          <a:p>
            <a:pPr marL="342900" indent="-342900">
              <a:buFont typeface="Arial" pitchFamily="34" charset="0"/>
              <a:buChar char="•"/>
            </a:pPr>
            <a:endParaRPr lang="es-ES" sz="1600" dirty="0" smtClean="0"/>
          </a:p>
        </p:txBody>
      </p:sp>
      <p:sp>
        <p:nvSpPr>
          <p:cNvPr id="5" name="4 Rectángulo"/>
          <p:cNvSpPr/>
          <p:nvPr/>
        </p:nvSpPr>
        <p:spPr>
          <a:xfrm>
            <a:off x="179512" y="107921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dirty="0" smtClean="0"/>
              <a:t>6. AVANCES PARA LA PUBLICACIÓN EN MÉXICO DE </a:t>
            </a:r>
          </a:p>
          <a:p>
            <a:pPr algn="ctr"/>
            <a:r>
              <a:rPr lang="es-ES" sz="1600" dirty="0" smtClean="0"/>
              <a:t>DOCUMENTOS COMO ANTEPROYECTOS DE NORMA (2)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781300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980728"/>
            <a:ext cx="85689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500" dirty="0" err="1"/>
              <a:t>Nanotecnologias</a:t>
            </a:r>
            <a:r>
              <a:rPr lang="es-MX" sz="1500" dirty="0"/>
              <a:t> – Guía para la gestión de riesgo ocupacional aplicada a </a:t>
            </a:r>
            <a:r>
              <a:rPr lang="es-MX" sz="1500" dirty="0" err="1"/>
              <a:t>nanomateriales</a:t>
            </a:r>
            <a:r>
              <a:rPr lang="es-MX" sz="1500" dirty="0"/>
              <a:t> artificiales – Principios y enfoques.</a:t>
            </a:r>
            <a:endParaRPr lang="es-ES" sz="1500" dirty="0"/>
          </a:p>
          <a:p>
            <a:r>
              <a:rPr lang="es-MX" sz="1500" dirty="0"/>
              <a:t>Objetivo: </a:t>
            </a:r>
            <a:r>
              <a:rPr lang="es-MX" sz="1500" b="0" dirty="0"/>
              <a:t>Proveer orientación sobre las medidas relacionadas con la salud y la seguridad durante el manejo de </a:t>
            </a:r>
            <a:r>
              <a:rPr lang="es-MX" sz="1500" b="0" dirty="0" err="1"/>
              <a:t>nanomateriales</a:t>
            </a:r>
            <a:r>
              <a:rPr lang="es-MX" sz="1500" b="0" dirty="0"/>
              <a:t> artificiales, incluyendo el uso de controles y equipo de protección personal; así como proveer orientación sobre el manejo de derrames y liberación accidental, y orientación sobre la manipulación al desechar </a:t>
            </a:r>
            <a:r>
              <a:rPr lang="es-MX" sz="1500" b="0" dirty="0" err="1"/>
              <a:t>nanomateriales</a:t>
            </a:r>
            <a:r>
              <a:rPr lang="es-MX" sz="1500" b="0" dirty="0"/>
              <a:t>.</a:t>
            </a:r>
          </a:p>
          <a:p>
            <a:r>
              <a:rPr lang="es-MX" sz="1500" dirty="0"/>
              <a:t>Justificación: </a:t>
            </a:r>
            <a:r>
              <a:rPr lang="es-MX" sz="1500" b="0" dirty="0"/>
              <a:t>La presencia de </a:t>
            </a:r>
            <a:r>
              <a:rPr lang="es-MX" sz="1500" b="0" dirty="0" err="1"/>
              <a:t>nanomateriales</a:t>
            </a:r>
            <a:r>
              <a:rPr lang="es-MX" sz="1500" b="0" dirty="0"/>
              <a:t> artificiales en procesos productivos en nuestro país requiere de orientación sobre la gestión de los riesgos por exposición a estos materiales durante su manejo a lo largo de su ciclo de vida.</a:t>
            </a:r>
          </a:p>
          <a:p>
            <a:r>
              <a:rPr lang="es-MX" sz="1500" dirty="0"/>
              <a:t>Fechas estimadas de inicio y terminación: </a:t>
            </a:r>
            <a:r>
              <a:rPr lang="es-MX" sz="1500" b="0" dirty="0"/>
              <a:t>Julio a diciembre de 2013</a:t>
            </a:r>
            <a:r>
              <a:rPr lang="es-MX" sz="1500" b="0" dirty="0" smtClean="0"/>
              <a:t>.</a:t>
            </a:r>
          </a:p>
          <a:p>
            <a:endParaRPr lang="es-MX" sz="1500" b="0" dirty="0" smtClean="0"/>
          </a:p>
          <a:p>
            <a:r>
              <a:rPr lang="es-MX" sz="1500" dirty="0" smtClean="0"/>
              <a:t>Coordina</a:t>
            </a:r>
            <a:r>
              <a:rPr lang="es-MX" sz="1500" b="0" dirty="0" smtClean="0"/>
              <a:t>: Delia Altamirano	</a:t>
            </a:r>
            <a:r>
              <a:rPr lang="es-MX" sz="1500" dirty="0" smtClean="0">
                <a:solidFill>
                  <a:srgbClr val="FF0000"/>
                </a:solidFill>
              </a:rPr>
              <a:t>Participantes: </a:t>
            </a:r>
            <a:r>
              <a:rPr lang="es-MX" sz="1500" dirty="0" smtClean="0">
                <a:solidFill>
                  <a:srgbClr val="FF0000"/>
                </a:solidFill>
              </a:rPr>
              <a:t>Hilda, Rubén, Aarón, Mónica, </a:t>
            </a:r>
            <a:endParaRPr lang="es-MX" sz="1500" dirty="0">
              <a:solidFill>
                <a:srgbClr val="FF0000"/>
              </a:solidFill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599801"/>
              </p:ext>
            </p:extLst>
          </p:nvPr>
        </p:nvGraphicFramePr>
        <p:xfrm>
          <a:off x="323528" y="3830097"/>
          <a:ext cx="8496944" cy="247922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456384"/>
                <a:gridCol w="1008112"/>
                <a:gridCol w="1080120"/>
                <a:gridCol w="1080120"/>
                <a:gridCol w="1008112"/>
                <a:gridCol w="864096"/>
              </a:tblGrid>
              <a:tr h="182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ACTIVIDAD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JUN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JUL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AGO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SEPT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OCT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20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Conformación de grupo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25 – 30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20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Asignación de textos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01 y 02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72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Período de traducción y comentarios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01 – 31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01 – 31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149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Recepción de textos traducidos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01 – 31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01 – 31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617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Revisión e integración de textos traducidos,  x la coord. de la actividad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01 – 30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92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Revisión del documento integrado, por los miembros del grupo traductor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01 – 15 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26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Presentación del documento en reunión ordinaria del Comité Espejo ISO TC229 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MX" sz="120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effectLst/>
                        </a:rPr>
                        <a:t>29</a:t>
                      </a:r>
                      <a:endParaRPr lang="es-MX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803400" y="22177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79512" y="107921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dirty="0" smtClean="0"/>
              <a:t>6. AVANCES PARA LA PUBLICACIÓN EN MÉXICO DE </a:t>
            </a:r>
          </a:p>
          <a:p>
            <a:pPr algn="ctr"/>
            <a:r>
              <a:rPr lang="es-ES" sz="1600" dirty="0" smtClean="0"/>
              <a:t>DOCUMENTOS COMO ANTEPROYECTOS DE NORMA (3)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4011858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51520" y="1515556"/>
            <a:ext cx="871296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Nanotecnologías </a:t>
            </a:r>
            <a:r>
              <a:rPr lang="es-MX" sz="1600" dirty="0"/>
              <a:t>– Descripción, medición y parámetros dimensionales de calidad de rejillas artificiales.</a:t>
            </a:r>
            <a:endParaRPr lang="es-ES" sz="1600" dirty="0"/>
          </a:p>
          <a:p>
            <a:r>
              <a:rPr lang="es-MX" sz="1600" dirty="0" smtClean="0"/>
              <a:t>Objetivo</a:t>
            </a:r>
            <a:r>
              <a:rPr lang="es-MX" sz="1600" dirty="0"/>
              <a:t>: </a:t>
            </a:r>
            <a:r>
              <a:rPr lang="es-MX" sz="1600" b="0" dirty="0"/>
              <a:t>Establecer una terminología genérica para parámetros de calidad de rejillas artificiales, con la finalidad de facilitar la comunicación entre fabricantes, usuarios y laboratorios involucrados en la caracterización de los parámetros de calidad dimensionales de rejillas artificiales utilizadas en las nanotecnologías.</a:t>
            </a:r>
          </a:p>
          <a:p>
            <a:r>
              <a:rPr lang="es-MX" sz="1600" dirty="0"/>
              <a:t>Justificación: </a:t>
            </a:r>
            <a:r>
              <a:rPr lang="es-MX" sz="1600" b="0" dirty="0"/>
              <a:t>Las rejillas son dispositivos utilizados como una forma de dar trazabilidad a las mediciones de longitud cuando se aplican técnicas de microscopía electrónica.</a:t>
            </a:r>
          </a:p>
          <a:p>
            <a:r>
              <a:rPr lang="es-MX" sz="1600" dirty="0"/>
              <a:t>Fechas estimadas de inicio y terminación: </a:t>
            </a:r>
            <a:r>
              <a:rPr lang="es-MX" sz="1600" b="0" dirty="0"/>
              <a:t>Julio de 2013 a febrero de 2014.</a:t>
            </a:r>
          </a:p>
          <a:p>
            <a:r>
              <a:rPr lang="es-MX" sz="1600" b="0" dirty="0"/>
              <a:t> </a:t>
            </a:r>
          </a:p>
          <a:p>
            <a:r>
              <a:rPr lang="es-MX" sz="1600" dirty="0"/>
              <a:t>Nota: </a:t>
            </a:r>
            <a:r>
              <a:rPr lang="es-MX" sz="1600" b="0" dirty="0"/>
              <a:t>Tema en colaboración con el grupo de trabajo respectivo del Comité de Normalización de la Asociación Nacional de Normalización y Certificación, en caso de que éste así lo decida.</a:t>
            </a:r>
          </a:p>
          <a:p>
            <a:pPr marL="182563" indent="-182563">
              <a:buFont typeface="Arial" pitchFamily="34" charset="0"/>
              <a:buChar char="•"/>
            </a:pPr>
            <a:endParaRPr lang="es-ES" sz="1600" b="0" dirty="0"/>
          </a:p>
          <a:p>
            <a:pPr marL="342900" indent="-342900">
              <a:buFont typeface="Arial" pitchFamily="34" charset="0"/>
              <a:buChar char="•"/>
            </a:pPr>
            <a:r>
              <a:rPr lang="es-MX" sz="1600" b="0" dirty="0" smtClean="0">
                <a:solidFill>
                  <a:srgbClr val="C00000"/>
                </a:solidFill>
              </a:rPr>
              <a:t>Primera versión disponible el 2 de julio, 2013.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MX" sz="1600" dirty="0" smtClean="0">
                <a:solidFill>
                  <a:srgbClr val="C00000"/>
                </a:solidFill>
              </a:rPr>
              <a:t>Revisores</a:t>
            </a:r>
            <a:r>
              <a:rPr lang="es-MX" sz="1600" dirty="0" smtClean="0">
                <a:solidFill>
                  <a:srgbClr val="C00000"/>
                </a:solidFill>
              </a:rPr>
              <a:t>: ANCE, CEM, </a:t>
            </a:r>
            <a:endParaRPr lang="es-MX" sz="1600" dirty="0" smtClean="0">
              <a:solidFill>
                <a:srgbClr val="C00000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755576" y="179929"/>
            <a:ext cx="73448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dirty="0" smtClean="0"/>
              <a:t>6. AVANCES PARA LA PUBLICACIÓN EN MÉXICO DE </a:t>
            </a:r>
          </a:p>
          <a:p>
            <a:pPr algn="ctr"/>
            <a:r>
              <a:rPr lang="es-ES" sz="1600" dirty="0" smtClean="0"/>
              <a:t>DOCUMENTOS COMO ANTEPROYECTOS DE NORMA (4)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2165395803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15836</TotalTime>
  <Words>1900</Words>
  <Application>Microsoft Office PowerPoint</Application>
  <PresentationFormat>Presentación en pantalla (4:3)</PresentationFormat>
  <Paragraphs>384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Cenam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Ruben Lazos</dc:creator>
  <cp:lastModifiedBy>Ruben J. Lazos</cp:lastModifiedBy>
  <cp:revision>470</cp:revision>
  <dcterms:created xsi:type="dcterms:W3CDTF">2007-07-06T15:17:31Z</dcterms:created>
  <dcterms:modified xsi:type="dcterms:W3CDTF">2013-06-25T22:37:22Z</dcterms:modified>
</cp:coreProperties>
</file>