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4"/>
  </p:notesMasterIdLst>
  <p:handoutMasterIdLst>
    <p:handoutMasterId r:id="rId25"/>
  </p:handoutMasterIdLst>
  <p:sldIdLst>
    <p:sldId id="257" r:id="rId2"/>
    <p:sldId id="280" r:id="rId3"/>
    <p:sldId id="275" r:id="rId4"/>
    <p:sldId id="284" r:id="rId5"/>
    <p:sldId id="276" r:id="rId6"/>
    <p:sldId id="300" r:id="rId7"/>
    <p:sldId id="295" r:id="rId8"/>
    <p:sldId id="296" r:id="rId9"/>
    <p:sldId id="298" r:id="rId10"/>
    <p:sldId id="290" r:id="rId11"/>
    <p:sldId id="299" r:id="rId12"/>
    <p:sldId id="266" r:id="rId13"/>
    <p:sldId id="291" r:id="rId14"/>
    <p:sldId id="267" r:id="rId15"/>
    <p:sldId id="268" r:id="rId16"/>
    <p:sldId id="269" r:id="rId17"/>
    <p:sldId id="279" r:id="rId18"/>
    <p:sldId id="272" r:id="rId19"/>
    <p:sldId id="303" r:id="rId20"/>
    <p:sldId id="304" r:id="rId21"/>
    <p:sldId id="305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A4C"/>
    <a:srgbClr val="58B234"/>
    <a:srgbClr val="49467E"/>
    <a:srgbClr val="1730E9"/>
    <a:srgbClr val="2B5099"/>
    <a:srgbClr val="1F1D43"/>
    <a:srgbClr val="335EB3"/>
    <a:srgbClr val="5A063C"/>
    <a:srgbClr val="1E32EE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02" autoAdjust="0"/>
  </p:normalViewPr>
  <p:slideViewPr>
    <p:cSldViewPr>
      <p:cViewPr>
        <p:scale>
          <a:sx n="70" d="100"/>
          <a:sy n="70" d="100"/>
        </p:scale>
        <p:origin x="-84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6D35C-BFB1-484D-8106-83FF79432D35}" type="datetimeFigureOut">
              <a:rPr lang="en-US" smtClean="0"/>
              <a:pPr/>
              <a:t>31-May-2013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F9AA6-E3B9-4C12-8682-85F0CA597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D3A06-9388-41B9-A70A-CC8C6D27DB73}" type="datetimeFigureOut">
              <a:rPr lang="en-US" smtClean="0"/>
              <a:pPr/>
              <a:t>31-May-2013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9B4BA-20B5-4B8C-B187-F7C8C036D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document/58/0,2340,en_2649_201185_1889402_1_1_1_1,00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8A223-E99E-455F-BBEF-15338CBF95E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  <a:buFontTx/>
              <a:buNone/>
            </a:pPr>
            <a:endParaRPr lang="en-GB" sz="12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345E8A-D9E7-48A7-A9B1-BE01791809CF}" type="slidenum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AE3F85-E523-4197-8ACF-FD4832F4013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is the list of </a:t>
            </a:r>
            <a:r>
              <a:rPr lang="en-US" altLang="ja-JP" baseline="0" dirty="0" smtClean="0"/>
              <a:t> a representative set of MNs and leading country to test the MNs.</a:t>
            </a:r>
          </a:p>
          <a:p>
            <a:pPr>
              <a:spcBef>
                <a:spcPct val="0"/>
              </a:spcBef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Sponsorship Programme involves OECD member countries, as well as some non-member economies and other stakeholders. </a:t>
            </a:r>
            <a:r>
              <a:rPr lang="en-US" baseline="0" dirty="0" smtClean="0"/>
              <a:t>Through this program, we are pooling expertise and funding to test the human health and environmental safety effects of 13 nanomaterials that are currently in commerce. </a:t>
            </a:r>
            <a:endParaRPr lang="en-GB" sz="1200" dirty="0" smtClean="0">
              <a:solidFill>
                <a:schemeClr val="tx1"/>
              </a:solidFill>
              <a:latin typeface="Arial" pitchFamily="34" charset="0"/>
            </a:endParaRPr>
          </a:p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378AE9-1C01-43A4-A047-6855E24BF6DF}" type="slidenum">
              <a:rPr lang="ja-JP" alt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ja-JP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8A223-E99E-455F-BBEF-15338CBF95E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8A223-E99E-455F-BBEF-15338CBF95E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0877E-A0C7-4B77-A1FA-928A4C14E5F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A6510-7877-42E4-ADC9-ADA90E35DF7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9B4BA-20B5-4B8C-B187-F7C8C036DAC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874621-5B19-40E8-A507-34C0B09B145A}" type="slidenum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7DF9E0-5BB0-47CE-9FE8-D937EFE252DE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3587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The OECD is an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Intergovernmental organisation, which includes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3"/>
              </a:rPr>
              <a:t>34 member countries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European Commission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BIAC – TUAC-NGOs- Non-Members</a:t>
            </a:r>
          </a:p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73CF"/>
              </a:buClr>
              <a:buSzPct val="130000"/>
            </a:pPr>
            <a:r>
              <a:rPr lang="en-GB" sz="1600" b="0" i="0" dirty="0" smtClean="0"/>
              <a:t>The Organisation provides a setting where governments compare policy experiences, seek answers to common problems, identify good practice and coordinate domestic and international policies.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4E8127-F40C-44E0-9C22-6531583C6C33}" type="slidenum">
              <a:rPr lang="en-GB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GB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rgbClr val="0073CF"/>
              </a:buClr>
              <a:buSzPct val="130000"/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50000"/>
                  </a:schemeClr>
                </a:solidFill>
              </a:rPr>
              <a:t>Harmonisation  (Mutual Acceptance of Data, Test Guidelines, Good Laboratory Practice)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rgbClr val="0073CF"/>
              </a:buClr>
              <a:buSzPct val="130000"/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50000"/>
                  </a:schemeClr>
                </a:solidFill>
              </a:rPr>
              <a:t>Co-ordination/work sharing  (Testing &amp; Assessment)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rgbClr val="0073CF"/>
              </a:buClr>
              <a:buSzPct val="130000"/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50000"/>
                  </a:schemeClr>
                </a:solidFill>
              </a:rPr>
              <a:t>Global convergence (Information &amp; networking)</a:t>
            </a:r>
          </a:p>
          <a:p>
            <a:pPr marL="342900" indent="-342900">
              <a:spcBef>
                <a:spcPct val="20000"/>
              </a:spcBef>
              <a:buClr>
                <a:srgbClr val="0073CF"/>
              </a:buClr>
              <a:buSzPct val="130000"/>
            </a:pPr>
            <a:r>
              <a:rPr lang="en-GB" sz="1200" dirty="0" smtClean="0">
                <a:solidFill>
                  <a:schemeClr val="bg2">
                    <a:lumMod val="50000"/>
                  </a:schemeClr>
                </a:solidFill>
              </a:rPr>
              <a:t>		- all stakeholders</a:t>
            </a:r>
          </a:p>
          <a:p>
            <a:pPr marL="342900" indent="-342900">
              <a:spcBef>
                <a:spcPct val="20000"/>
              </a:spcBef>
              <a:buClr>
                <a:srgbClr val="0073CF"/>
              </a:buClr>
              <a:buSzPct val="130000"/>
            </a:pPr>
            <a:r>
              <a:rPr lang="en-GB" sz="1200" dirty="0" smtClean="0">
                <a:solidFill>
                  <a:schemeClr val="bg2">
                    <a:lumMod val="50000"/>
                  </a:schemeClr>
                </a:solidFill>
              </a:rPr>
              <a:t>		- non-member economies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protect humans and the environment,  gain efficiencies in chemicals management and avoid non-tariff trade barriers, by</a:t>
            </a:r>
          </a:p>
          <a:p>
            <a:pPr lvl="1" eaLnBrk="1" hangingPunct="1">
              <a:defRPr/>
            </a:pPr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Development of quality tools for testing, assessment and management</a:t>
            </a:r>
          </a:p>
          <a:p>
            <a:pPr lvl="1" eaLnBrk="1" hangingPunct="1">
              <a:defRPr/>
            </a:pPr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Optimising use of resources for member countries </a:t>
            </a:r>
          </a:p>
          <a:p>
            <a:pPr lvl="1" eaLnBrk="1" hangingPunct="1">
              <a:defRPr/>
            </a:pPr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Co-operation with selected non-members</a:t>
            </a:r>
          </a:p>
          <a:p>
            <a:pPr lvl="1" eaLnBrk="1" hangingPunct="1">
              <a:defRPr/>
            </a:pPr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Assisting  member countries in implementing UN Strategic Approach to Chemicals Management (SAICM)</a:t>
            </a:r>
          </a:p>
          <a:p>
            <a:pPr marL="342900" indent="-342900">
              <a:spcBef>
                <a:spcPct val="20000"/>
              </a:spcBef>
              <a:buClr>
                <a:srgbClr val="0073CF"/>
              </a:buClr>
              <a:buSzPct val="130000"/>
            </a:pPr>
            <a:endParaRPr lang="en-US" sz="1200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Harmonisation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-  trade, quality, comparability, basis for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worksharing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Co-ordination / Co-operation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among countries and with industry – efficiencies, mutual understanding, consistency</a:t>
            </a:r>
          </a:p>
          <a:p>
            <a:pPr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Outreach to stakeholders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non-member countries – global harmonization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0877E-A0C7-4B77-A1FA-928A4C14E5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→</a:t>
            </a:r>
            <a:r>
              <a:rPr lang="en-US" b="1" dirty="0" smtClean="0">
                <a:latin typeface="Comic Sans MS" pitchFamily="66" charset="0"/>
              </a:rPr>
              <a:t>Avoids duplication of testing:</a:t>
            </a:r>
            <a:r>
              <a:rPr lang="en-GB" b="1" dirty="0" smtClean="0">
                <a:latin typeface="Comic Sans MS" pitchFamily="66" charset="0"/>
                <a:ea typeface="Batang" pitchFamily="18" charset="-127"/>
              </a:rPr>
              <a:t>  around Euros 1</a:t>
            </a:r>
            <a:r>
              <a:rPr lang="en-GB" b="1" dirty="0" smtClean="0">
                <a:latin typeface="Comic Sans MS" pitchFamily="66" charset="0"/>
              </a:rPr>
              <a:t>50 million saved each year</a:t>
            </a:r>
          </a:p>
          <a:p>
            <a:r>
              <a:rPr lang="en-GB" b="1" dirty="0" smtClean="0">
                <a:latin typeface="Comic Sans MS" pitchFamily="66" charset="0"/>
              </a:rPr>
              <a:t>→Reduces use of animals</a:t>
            </a:r>
          </a:p>
          <a:p>
            <a:r>
              <a:rPr lang="en-GB" b="1" dirty="0" smtClean="0">
                <a:latin typeface="Comic Sans MS" pitchFamily="66" charset="0"/>
              </a:rPr>
              <a:t>→Reduces trade barriers</a:t>
            </a:r>
          </a:p>
          <a:p>
            <a:endParaRPr lang="es-MX" dirty="0" smtClean="0"/>
          </a:p>
          <a:p>
            <a:pPr marL="357188" marR="0" indent="-357188" algn="just" defTabSz="914400" rtl="0" eaLnBrk="0" fontAlgn="auto" latinLnBrk="0" hangingPunct="0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GLP:</a:t>
            </a:r>
            <a:r>
              <a:rPr lang="en-US" dirty="0" smtClean="0"/>
              <a:t>A single quality standard for test facilities  throughout OECD</a:t>
            </a:r>
          </a:p>
          <a:p>
            <a:pPr marL="357188" marR="0" indent="-357188" algn="ctr" defTabSz="914400" rtl="0" eaLnBrk="0" fontAlgn="auto" latinLnBrk="0" hangingPunct="0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dirty="0" smtClean="0">
              <a:solidFill>
                <a:srgbClr val="0073CF"/>
              </a:solidFill>
              <a:latin typeface="Trebuchet MS" pitchFamily="34" charset="0"/>
            </a:endParaRPr>
          </a:p>
          <a:p>
            <a:pPr marL="357188" indent="-357188" eaLnBrk="0" hangingPunct="0">
              <a:spcBef>
                <a:spcPct val="50000"/>
              </a:spcBef>
              <a:buFont typeface="Symbol" pitchFamily="18" charset="2"/>
              <a:buNone/>
            </a:pP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Management </a:t>
            </a:r>
            <a:endParaRPr lang="en-US" sz="2400" b="1" dirty="0" smtClean="0">
              <a:solidFill>
                <a:schemeClr val="bg2">
                  <a:lumMod val="50000"/>
                </a:schemeClr>
              </a:solidFill>
              <a:latin typeface="Trebuchet MS" pitchFamily="34" charset="0"/>
            </a:endParaRPr>
          </a:p>
          <a:p>
            <a:pPr marL="357188" indent="-357188" eaLnBrk="0" hangingPunct="0">
              <a:spcBef>
                <a:spcPct val="50000"/>
              </a:spcBef>
              <a:buFont typeface="Symbol" pitchFamily="18" charset="2"/>
              <a:buChar char="·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Testing facility’s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organisation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 and personnel, quality assurance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programme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, physical plant, apparatus, materials and reagents.</a:t>
            </a:r>
          </a:p>
          <a:p>
            <a:pPr marL="357188" indent="-357188"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In order to govern principles, testing facilities should provide;</a:t>
            </a:r>
          </a:p>
          <a:p>
            <a:pPr marL="536575" lvl="1"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 conditions for establishing and maintaining test systems;</a:t>
            </a:r>
          </a:p>
          <a:p>
            <a:pPr marL="536575" lvl="1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standard operating procedures;</a:t>
            </a:r>
          </a:p>
          <a:p>
            <a:pPr marL="536575" lvl="1"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 performance of the study;</a:t>
            </a:r>
          </a:p>
          <a:p>
            <a:pPr marL="536575" lvl="1"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 reporting of results;</a:t>
            </a:r>
          </a:p>
          <a:p>
            <a:pPr marL="536575" lvl="1"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 storage, retention and retrieval of records and materials</a:t>
            </a:r>
          </a:p>
          <a:p>
            <a:pPr marL="536575" lvl="1"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    etc.</a:t>
            </a:r>
          </a:p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9B4BA-20B5-4B8C-B187-F7C8C036DA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SzPct val="120000"/>
            </a:pPr>
            <a:r>
              <a:rPr lang="en-GB" altLang="ja-JP" sz="1200" b="1" dirty="0" err="1" smtClean="0">
                <a:ea typeface="ＭＳ Ｐゴシック" pitchFamily="34" charset="-128"/>
              </a:rPr>
              <a:t>Nanotechnologias</a:t>
            </a:r>
            <a:r>
              <a:rPr lang="en-GB" altLang="ja-JP" sz="1200" b="1" dirty="0" smtClean="0">
                <a:ea typeface="ＭＳ Ｐゴシック" pitchFamily="34" charset="-128"/>
              </a:rPr>
              <a:t> </a:t>
            </a:r>
            <a:r>
              <a:rPr lang="en-GB" altLang="ja-JP" sz="1200" b="1" dirty="0" err="1" smtClean="0">
                <a:ea typeface="ＭＳ Ｐゴシック" pitchFamily="34" charset="-128"/>
              </a:rPr>
              <a:t>estan</a:t>
            </a:r>
            <a:r>
              <a:rPr lang="en-GB" altLang="ja-JP" sz="1200" b="1" dirty="0" smtClean="0">
                <a:ea typeface="ＭＳ Ｐゴシック" pitchFamily="34" charset="-128"/>
              </a:rPr>
              <a:t> </a:t>
            </a:r>
            <a:r>
              <a:rPr lang="en-GB" altLang="ja-JP" sz="1200" b="1" dirty="0" err="1" smtClean="0">
                <a:ea typeface="ＭＳ Ｐゴシック" pitchFamily="34" charset="-128"/>
              </a:rPr>
              <a:t>teniendo</a:t>
            </a:r>
            <a:r>
              <a:rPr lang="en-GB" altLang="ja-JP" sz="1200" b="1" dirty="0" smtClean="0">
                <a:ea typeface="ＭＳ Ｐゴシック" pitchFamily="34" charset="-128"/>
              </a:rPr>
              <a:t> un </a:t>
            </a:r>
            <a:r>
              <a:rPr lang="en-GB" altLang="ja-JP" sz="1200" b="1" dirty="0" err="1" smtClean="0">
                <a:ea typeface="ＭＳ Ｐゴシック" pitchFamily="34" charset="-128"/>
              </a:rPr>
              <a:t>fuerte</a:t>
            </a:r>
            <a:r>
              <a:rPr lang="en-GB" altLang="ja-JP" sz="1200" b="1" dirty="0" smtClean="0">
                <a:ea typeface="ＭＳ Ｐゴシック" pitchFamily="34" charset="-128"/>
              </a:rPr>
              <a:t> </a:t>
            </a:r>
            <a:r>
              <a:rPr lang="en-GB" altLang="ja-JP" sz="1200" b="1" dirty="0" err="1" smtClean="0">
                <a:ea typeface="ＭＳ Ｐゴシック" pitchFamily="34" charset="-128"/>
              </a:rPr>
              <a:t>impacto</a:t>
            </a:r>
            <a:r>
              <a:rPr lang="en-GB" altLang="ja-JP" sz="1200" b="1" dirty="0" smtClean="0">
                <a:ea typeface="ＭＳ Ｐゴシック" pitchFamily="34" charset="-128"/>
              </a:rPr>
              <a:t> en </a:t>
            </a:r>
            <a:r>
              <a:rPr lang="en-GB" altLang="ja-JP" sz="1200" b="1" dirty="0" err="1" smtClean="0">
                <a:ea typeface="ＭＳ Ｐゴシック" pitchFamily="34" charset="-128"/>
              </a:rPr>
              <a:t>diferentes</a:t>
            </a:r>
            <a:r>
              <a:rPr lang="en-GB" altLang="ja-JP" sz="1200" b="1" dirty="0" smtClean="0">
                <a:ea typeface="ＭＳ Ｐゴシック" pitchFamily="34" charset="-128"/>
              </a:rPr>
              <a:t> </a:t>
            </a:r>
            <a:r>
              <a:rPr lang="en-GB" altLang="ja-JP" sz="1200" b="1" dirty="0" err="1" smtClean="0">
                <a:ea typeface="ＭＳ Ｐゴシック" pitchFamily="34" charset="-128"/>
              </a:rPr>
              <a:t>sectores</a:t>
            </a:r>
            <a:r>
              <a:rPr lang="en-GB" altLang="ja-JP" sz="1200" b="1" dirty="0" smtClean="0">
                <a:ea typeface="ＭＳ Ｐゴシック" pitchFamily="34" charset="-128"/>
              </a:rPr>
              <a:t> </a:t>
            </a:r>
            <a:r>
              <a:rPr lang="en-GB" altLang="ja-JP" sz="1200" b="1" dirty="0" err="1" smtClean="0">
                <a:ea typeface="ＭＳ Ｐゴシック" pitchFamily="34" charset="-128"/>
              </a:rPr>
              <a:t>economicos</a:t>
            </a:r>
            <a:r>
              <a:rPr lang="en-GB" altLang="ja-JP" sz="1200" b="1" dirty="0" smtClean="0">
                <a:ea typeface="ＭＳ Ｐゴシック" pitchFamily="34" charset="-128"/>
              </a:rPr>
              <a:t>:</a:t>
            </a:r>
          </a:p>
          <a:p>
            <a:pPr>
              <a:spcBef>
                <a:spcPts val="1200"/>
              </a:spcBef>
              <a:buSzPct val="120000"/>
              <a:buFontTx/>
              <a:buNone/>
            </a:pPr>
            <a:r>
              <a:rPr lang="en-GB" altLang="ja-JP" sz="1200" dirty="0" smtClean="0">
                <a:ea typeface="ＭＳ Ｐゴシック" pitchFamily="34" charset="-128"/>
              </a:rPr>
              <a:t>    (e.g.) energy production, health industry, cosmetics,</a:t>
            </a:r>
          </a:p>
          <a:p>
            <a:pPr>
              <a:spcBef>
                <a:spcPct val="0"/>
              </a:spcBef>
              <a:buSzPct val="120000"/>
              <a:buFontTx/>
              <a:buNone/>
            </a:pPr>
            <a:r>
              <a:rPr lang="en-GB" altLang="ja-JP" sz="1200" dirty="0" smtClean="0">
                <a:ea typeface="ＭＳ Ｐゴシック" pitchFamily="34" charset="-128"/>
              </a:rPr>
              <a:t>              information technology, textiles   </a:t>
            </a:r>
          </a:p>
          <a:p>
            <a:pPr>
              <a:spcBef>
                <a:spcPts val="2400"/>
              </a:spcBef>
              <a:buSzPct val="120000"/>
            </a:pPr>
            <a:r>
              <a:rPr lang="en-GB" altLang="ja-JP" sz="1200" b="1" dirty="0" smtClean="0">
                <a:ea typeface="ＭＳ Ｐゴシック" pitchFamily="34" charset="-128"/>
              </a:rPr>
              <a:t>Global Market of Nanotechnologies has increased over time</a:t>
            </a:r>
          </a:p>
          <a:p>
            <a:pPr>
              <a:buSzPct val="120000"/>
              <a:buFontTx/>
              <a:buNone/>
            </a:pPr>
            <a:r>
              <a:rPr lang="en-GB" altLang="ja-JP" b="1" dirty="0" smtClean="0">
                <a:ea typeface="ＭＳ Ｐゴシック" pitchFamily="34" charset="-128"/>
              </a:rPr>
              <a:t>   </a:t>
            </a:r>
            <a:r>
              <a:rPr lang="en-GB" altLang="ja-JP" sz="1200" dirty="0" smtClean="0">
                <a:ea typeface="ＭＳ Ｐゴシック" pitchFamily="34" charset="-128"/>
              </a:rPr>
              <a:t>-  By 2015, 2 million jobs &amp; $1 trillion production </a:t>
            </a:r>
          </a:p>
          <a:p>
            <a:pPr>
              <a:spcBef>
                <a:spcPct val="0"/>
              </a:spcBef>
              <a:buSzPct val="120000"/>
              <a:buFontTx/>
              <a:buNone/>
            </a:pPr>
            <a:r>
              <a:rPr lang="en-GB" altLang="ja-JP" dirty="0" smtClean="0">
                <a:ea typeface="ＭＳ Ｐゴシック" pitchFamily="34" charset="-128"/>
              </a:rPr>
              <a:t>        [National Nanotechnology Initiative(NNI)]</a:t>
            </a:r>
          </a:p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9B4BA-20B5-4B8C-B187-F7C8C036DA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GB" sz="1200" kern="0" dirty="0" smtClean="0">
                <a:latin typeface="Helvetica" pitchFamily="34" charset="0"/>
              </a:rPr>
              <a:t>El </a:t>
            </a:r>
            <a:r>
              <a:rPr lang="en-GB" sz="1200" kern="0" dirty="0" err="1" smtClean="0">
                <a:latin typeface="Helvetica" pitchFamily="34" charset="0"/>
              </a:rPr>
              <a:t>programa</a:t>
            </a:r>
            <a:r>
              <a:rPr lang="en-GB" sz="1200" kern="0" dirty="0" smtClean="0">
                <a:latin typeface="Helvetica" pitchFamily="34" charset="0"/>
              </a:rPr>
              <a:t> se </a:t>
            </a:r>
            <a:r>
              <a:rPr lang="en-GB" sz="1200" kern="0" dirty="0" err="1" smtClean="0">
                <a:latin typeface="Helvetica" pitchFamily="34" charset="0"/>
              </a:rPr>
              <a:t>enfoca</a:t>
            </a:r>
            <a:r>
              <a:rPr lang="en-GB" sz="1200" kern="0" dirty="0" smtClean="0">
                <a:latin typeface="Helvetica" pitchFamily="34" charset="0"/>
              </a:rPr>
              <a:t> an </a:t>
            </a:r>
            <a:r>
              <a:rPr lang="en-GB" sz="1200" kern="0" dirty="0" err="1" smtClean="0">
                <a:latin typeface="Helvetica" pitchFamily="34" charset="0"/>
              </a:rPr>
              <a:t>las</a:t>
            </a:r>
            <a:r>
              <a:rPr lang="en-GB" sz="1200" kern="0" dirty="0" smtClean="0">
                <a:latin typeface="Helvetica" pitchFamily="34" charset="0"/>
              </a:rPr>
              <a:t> </a:t>
            </a:r>
            <a:r>
              <a:rPr lang="en-GB" sz="1200" kern="0" dirty="0" err="1" smtClean="0">
                <a:latin typeface="Helvetica" pitchFamily="34" charset="0"/>
              </a:rPr>
              <a:t>implicaciones</a:t>
            </a:r>
            <a:r>
              <a:rPr lang="en-GB" sz="1200" kern="0" dirty="0" smtClean="0">
                <a:latin typeface="Helvetica" pitchFamily="34" charset="0"/>
              </a:rPr>
              <a:t> </a:t>
            </a:r>
            <a:r>
              <a:rPr lang="en-GB" sz="1200" kern="0" dirty="0" err="1" smtClean="0">
                <a:latin typeface="Helvetica" pitchFamily="34" charset="0"/>
              </a:rPr>
              <a:t>que</a:t>
            </a:r>
            <a:r>
              <a:rPr lang="en-GB" sz="1200" kern="0" dirty="0" smtClean="0">
                <a:latin typeface="Helvetica" pitchFamily="34" charset="0"/>
              </a:rPr>
              <a:t> </a:t>
            </a:r>
            <a:r>
              <a:rPr lang="en-GB" sz="1200" kern="0" dirty="0" err="1" smtClean="0">
                <a:latin typeface="Helvetica" pitchFamily="34" charset="0"/>
              </a:rPr>
              <a:t>pueden</a:t>
            </a:r>
            <a:r>
              <a:rPr lang="en-GB" sz="1200" kern="0" dirty="0" smtClean="0">
                <a:latin typeface="Helvetica" pitchFamily="34" charset="0"/>
              </a:rPr>
              <a:t> </a:t>
            </a:r>
            <a:r>
              <a:rPr lang="en-GB" sz="1200" kern="0" dirty="0" err="1" smtClean="0">
                <a:latin typeface="Helvetica" pitchFamily="34" charset="0"/>
              </a:rPr>
              <a:t>tener</a:t>
            </a:r>
            <a:r>
              <a:rPr lang="en-GB" sz="1200" kern="0" dirty="0" smtClean="0">
                <a:latin typeface="Helvetica" pitchFamily="34" charset="0"/>
              </a:rPr>
              <a:t> los NM </a:t>
            </a:r>
            <a:r>
              <a:rPr lang="en-GB" sz="1200" kern="0" dirty="0" err="1" smtClean="0">
                <a:latin typeface="Helvetica" pitchFamily="34" charset="0"/>
              </a:rPr>
              <a:t>sobre</a:t>
            </a:r>
            <a:r>
              <a:rPr lang="en-GB" sz="1200" kern="0" dirty="0" smtClean="0">
                <a:latin typeface="Helvetica" pitchFamily="34" charset="0"/>
              </a:rPr>
              <a:t> la </a:t>
            </a:r>
            <a:r>
              <a:rPr lang="en-GB" sz="1200" kern="0" dirty="0" err="1" smtClean="0">
                <a:latin typeface="Helvetica" pitchFamily="34" charset="0"/>
              </a:rPr>
              <a:t>salud</a:t>
            </a:r>
            <a:r>
              <a:rPr lang="en-GB" sz="1200" kern="0" dirty="0" smtClean="0">
                <a:latin typeface="Helvetica" pitchFamily="34" charset="0"/>
              </a:rPr>
              <a:t> y el </a:t>
            </a:r>
            <a:r>
              <a:rPr lang="en-GB" sz="1200" kern="0" dirty="0" err="1" smtClean="0">
                <a:latin typeface="Helvetica" pitchFamily="34" charset="0"/>
              </a:rPr>
              <a:t>medio</a:t>
            </a:r>
            <a:r>
              <a:rPr lang="en-GB" sz="1200" kern="0" dirty="0" smtClean="0">
                <a:latin typeface="Helvetica" pitchFamily="34" charset="0"/>
              </a:rPr>
              <a:t> </a:t>
            </a:r>
            <a:r>
              <a:rPr lang="en-GB" sz="1200" kern="0" dirty="0" err="1" smtClean="0">
                <a:latin typeface="Helvetica" pitchFamily="34" charset="0"/>
              </a:rPr>
              <a:t>ambiente</a:t>
            </a:r>
            <a:r>
              <a:rPr lang="en-US" sz="1200" kern="0" dirty="0" smtClean="0">
                <a:latin typeface="Helvetica" pitchFamily="34" charset="0"/>
                <a:cs typeface="+mn-cs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200" kern="0" dirty="0" smtClean="0">
              <a:latin typeface="Helvetica" pitchFamily="34" charset="0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kern="0" dirty="0" smtClean="0">
                <a:latin typeface="Helvetica" pitchFamily="34" charset="0"/>
                <a:cs typeface="+mn-cs"/>
              </a:rPr>
              <a:t>	      To ensure that the approach to hazard, exposure and risk assessment is of a high, science-based, and internationally </a:t>
            </a:r>
            <a:r>
              <a:rPr lang="en-US" sz="1200" kern="0" dirty="0" err="1" smtClean="0">
                <a:latin typeface="Helvetica" pitchFamily="34" charset="0"/>
                <a:cs typeface="+mn-cs"/>
              </a:rPr>
              <a:t>harmonised</a:t>
            </a:r>
            <a:r>
              <a:rPr lang="en-US" sz="1200" kern="0" dirty="0" smtClean="0">
                <a:latin typeface="Helvetica" pitchFamily="34" charset="0"/>
                <a:cs typeface="+mn-cs"/>
              </a:rPr>
              <a:t> standard.</a:t>
            </a:r>
          </a:p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9B4BA-20B5-4B8C-B187-F7C8C036DA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ja-JP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4B938A-9834-4E54-9703-68A1AC86E0EA}" type="slidenum">
              <a:rPr lang="en-US" altLang="ja-JP"/>
              <a:pPr/>
              <a:t>10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99F9E2-43D5-4240-9DC1-1CC7F7FFC796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5D4962DC-0F97-4108-9B55-C784C152F28B}" type="datetimeFigureOut">
              <a:rPr lang="en-US" smtClean="0"/>
              <a:pPr/>
              <a:t>31-May-2013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US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5D4962DC-0F97-4108-9B55-C784C152F28B}" type="datetimeFigureOut">
              <a:rPr lang="en-US" smtClean="0"/>
              <a:pPr/>
              <a:t>31-May-2013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72C081D-282A-4B05-8DEC-6FE9FABBD2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5D4962DC-0F97-4108-9B55-C784C152F28B}" type="datetimeFigureOut">
              <a:rPr lang="en-US" smtClean="0"/>
              <a:pPr/>
              <a:t>31-May-2013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72C081D-282A-4B05-8DEC-6FE9FABBD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  <a:endParaRPr lang="en-US" dirty="0" smtClean="0"/>
          </a:p>
          <a:p>
            <a:pPr lvl="1" eaLnBrk="1" latinLnBrk="0" hangingPunct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 eaLnBrk="1" latinLnBrk="0" hangingPunct="1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 eaLnBrk="1" latinLnBrk="0" hangingPunct="1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 eaLnBrk="1" latinLnBrk="0" hangingPunct="1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5D4962DC-0F97-4108-9B55-C784C152F28B}" type="datetimeFigureOut">
              <a:rPr lang="en-US" smtClean="0"/>
              <a:pPr/>
              <a:t>31-May-2013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72C081D-282A-4B05-8DEC-6FE9FABBD2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titre</a:t>
            </a:r>
            <a:br>
              <a:rPr lang="fr-FR" dirty="0" smtClean="0"/>
            </a:br>
            <a:r>
              <a:rPr lang="fr-FR" dirty="0" smtClean="0"/>
              <a:t>Le titre peut-être étendu sur deux lignes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62DC-0F97-4108-9B55-C784C152F28B}" type="datetimeFigureOut">
              <a:rPr lang="en-US" smtClean="0"/>
              <a:pPr/>
              <a:t>31-May-2013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C081D-282A-4B05-8DEC-6FE9FABBD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963" y="1600200"/>
            <a:ext cx="4033837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963" y="3938588"/>
            <a:ext cx="4033837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2B59F-94DD-4D4F-951D-BF40E5BF01DA}" type="datetime1">
              <a:rPr lang="en-GB" smtClean="0"/>
              <a:pPr>
                <a:defRPr/>
              </a:pPr>
              <a:t>31/05/2013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F6EA9-F9F5-4B79-99DE-D88EEF3A0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124EA-3AD0-47A7-AF14-6FA4CE72017A}" type="datetime1">
              <a:rPr lang="en-GB" smtClean="0"/>
              <a:pPr>
                <a:defRPr/>
              </a:pPr>
              <a:t>31/05/2013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A3CEB-24E2-487E-9916-1AECC898ABD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5D4962DC-0F97-4108-9B55-C784C152F28B}" type="datetimeFigureOut">
              <a:rPr lang="en-US" smtClean="0"/>
              <a:pPr/>
              <a:t>31-May-2013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72C081D-282A-4B05-8DEC-6FE9FABBD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env/nanosafety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Mar.gonzalez@oecd.org" TargetMode="External"/><Relationship Id="rId4" Type="http://schemas.openxmlformats.org/officeDocument/2006/relationships/hyperlink" Target="mailto:nanosafety@oecd.or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31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34" Type="http://schemas.openxmlformats.org/officeDocument/2006/relationships/image" Target="../media/image39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33" Type="http://schemas.openxmlformats.org/officeDocument/2006/relationships/image" Target="../media/image38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1.gif"/><Relationship Id="rId20" Type="http://schemas.openxmlformats.org/officeDocument/2006/relationships/image" Target="../media/image25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32" Type="http://schemas.openxmlformats.org/officeDocument/2006/relationships/image" Target="../media/image37.jpe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28" Type="http://schemas.openxmlformats.org/officeDocument/2006/relationships/image" Target="../media/image33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31" Type="http://schemas.openxmlformats.org/officeDocument/2006/relationships/image" Target="../media/image36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Relationship Id="rId35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152" y="2116500"/>
            <a:ext cx="7632848" cy="4131900"/>
          </a:xfrm>
        </p:spPr>
        <p:txBody>
          <a:bodyPr/>
          <a:lstStyle/>
          <a:p>
            <a:r>
              <a:rPr lang="en-GB" sz="3200" b="1" dirty="0" err="1" smtClean="0"/>
              <a:t>Programa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sobre</a:t>
            </a:r>
            <a:r>
              <a:rPr lang="en-GB" sz="3200" b="1" dirty="0" smtClean="0"/>
              <a:t> la </a:t>
            </a:r>
            <a:r>
              <a:rPr lang="en-GB" sz="3200" b="1" dirty="0" err="1" smtClean="0"/>
              <a:t>seguridad</a:t>
            </a:r>
            <a:r>
              <a:rPr lang="en-GB" sz="3200" b="1" dirty="0" smtClean="0"/>
              <a:t> de los </a:t>
            </a:r>
            <a:r>
              <a:rPr lang="en-GB" sz="3200" b="1" dirty="0" err="1" smtClean="0"/>
              <a:t>nanomateriales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manufActurados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>ENV/EHS</a:t>
            </a:r>
            <a:br>
              <a:rPr lang="en-GB" sz="3200" b="1" dirty="0" smtClean="0"/>
            </a:br>
            <a:r>
              <a:rPr lang="en-GB" sz="3200" b="1" dirty="0" smtClean="0"/>
              <a:t>M</a:t>
            </a:r>
            <a:r>
              <a:rPr lang="en-GB" sz="3200" b="1" cap="none" dirty="0" smtClean="0"/>
              <a:t>ar</a:t>
            </a:r>
            <a:r>
              <a:rPr lang="en-GB" sz="3200" b="1" dirty="0" smtClean="0"/>
              <a:t> G</a:t>
            </a:r>
            <a:r>
              <a:rPr lang="en-GB" sz="3200" b="1" cap="none" dirty="0" smtClean="0"/>
              <a:t>onzalez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6300000" cy="861774"/>
          </a:xfrm>
        </p:spPr>
        <p:txBody>
          <a:bodyPr/>
          <a:lstStyle/>
          <a:p>
            <a:endParaRPr lang="en-GB" baseline="-25000" dirty="0" smtClean="0"/>
          </a:p>
          <a:p>
            <a:endParaRPr lang="en-GB" baseline="-25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357188" y="1500188"/>
            <a:ext cx="8501062" cy="4857750"/>
          </a:xfrm>
        </p:spPr>
        <p:txBody>
          <a:bodyPr>
            <a:normAutofit/>
          </a:bodyPr>
          <a:lstStyle/>
          <a:p>
            <a:pPr defTabSz="107950">
              <a:buSzPct val="100000"/>
              <a:buNone/>
              <a:tabLst>
                <a:tab pos="0" algn="l"/>
                <a:tab pos="179388" algn="l"/>
              </a:tabLst>
            </a:pPr>
            <a:r>
              <a:rPr lang="en-GB" altLang="ja-JP" sz="3600" b="1" dirty="0" smtClean="0">
                <a:latin typeface="+mj-lt"/>
                <a:ea typeface="ＭＳ Ｐゴシック" pitchFamily="34" charset="-128"/>
              </a:rPr>
              <a:t>	</a:t>
            </a:r>
            <a:r>
              <a:rPr lang="en-GB" altLang="ja-JP" sz="3600" b="1" dirty="0" smtClean="0">
                <a:solidFill>
                  <a:srgbClr val="2B5099"/>
                </a:solidFill>
                <a:ea typeface="ＭＳ Ｐゴシック" pitchFamily="34" charset="-128"/>
              </a:rPr>
              <a:t>	</a:t>
            </a:r>
            <a:r>
              <a:rPr lang="en-GB" altLang="ja-JP" sz="3600" b="1" dirty="0" smtClean="0">
                <a:solidFill>
                  <a:srgbClr val="49467E"/>
                </a:solidFill>
                <a:ea typeface="ＭＳ Ｐゴシック" pitchFamily="34" charset="-128"/>
              </a:rPr>
              <a:t>	</a:t>
            </a:r>
            <a:r>
              <a:rPr lang="en-GB" altLang="ja-JP" sz="3600" b="1" dirty="0" err="1" smtClean="0">
                <a:solidFill>
                  <a:srgbClr val="49467E"/>
                </a:solidFill>
                <a:ea typeface="ＭＳ Ｐゴシック" pitchFamily="34" charset="-128"/>
              </a:rPr>
              <a:t>Asegurar</a:t>
            </a:r>
            <a:r>
              <a:rPr lang="en-GB" altLang="ja-JP" sz="3600" b="1" dirty="0" smtClean="0">
                <a:solidFill>
                  <a:srgbClr val="49467E"/>
                </a:solidFill>
                <a:ea typeface="ＭＳ Ｐゴシック" pitchFamily="34" charset="-128"/>
              </a:rPr>
              <a:t> la </a:t>
            </a:r>
            <a:r>
              <a:rPr lang="en-GB" altLang="ja-JP" sz="3600" b="1" dirty="0" err="1" smtClean="0">
                <a:solidFill>
                  <a:srgbClr val="49467E"/>
                </a:solidFill>
                <a:ea typeface="ＭＳ Ｐゴシック" pitchFamily="34" charset="-128"/>
              </a:rPr>
              <a:t>inocuidad</a:t>
            </a:r>
            <a:r>
              <a:rPr lang="en-GB" altLang="ja-JP" sz="3600" b="1" dirty="0" smtClean="0">
                <a:solidFill>
                  <a:srgbClr val="49467E"/>
                </a:solidFill>
                <a:ea typeface="ＭＳ Ｐゴシック" pitchFamily="34" charset="-128"/>
              </a:rPr>
              <a:t> en base a la </a:t>
            </a:r>
            <a:r>
              <a:rPr lang="en-GB" altLang="ja-JP" sz="3600" b="1" dirty="0" err="1" smtClean="0">
                <a:solidFill>
                  <a:srgbClr val="49467E"/>
                </a:solidFill>
                <a:ea typeface="ＭＳ Ｐゴシック" pitchFamily="34" charset="-128"/>
              </a:rPr>
              <a:t>informacion</a:t>
            </a:r>
            <a:r>
              <a:rPr lang="en-GB" altLang="ja-JP" sz="3600" b="1" dirty="0" smtClean="0">
                <a:solidFill>
                  <a:srgbClr val="49467E"/>
                </a:solidFill>
                <a:ea typeface="ＭＳ Ｐゴシック" pitchFamily="34" charset="-128"/>
              </a:rPr>
              <a:t> del </a:t>
            </a:r>
            <a:r>
              <a:rPr lang="en-GB" altLang="ja-JP" sz="3600" b="1" dirty="0" err="1" smtClean="0">
                <a:solidFill>
                  <a:srgbClr val="49467E"/>
                </a:solidFill>
                <a:ea typeface="ＭＳ Ｐゴシック" pitchFamily="34" charset="-128"/>
              </a:rPr>
              <a:t>nanomaterial</a:t>
            </a:r>
            <a:r>
              <a:rPr lang="en-US" altLang="ja-JP" sz="3600" b="1" dirty="0" smtClean="0">
                <a:solidFill>
                  <a:srgbClr val="49467E"/>
                </a:solidFill>
                <a:ea typeface="ＭＳ Ｐゴシック" pitchFamily="34" charset="-128"/>
              </a:rPr>
              <a:t>:</a:t>
            </a:r>
            <a:endParaRPr lang="en-GB" altLang="ja-JP" sz="3600" b="1" dirty="0" smtClean="0">
              <a:solidFill>
                <a:srgbClr val="49467E"/>
              </a:solidFill>
              <a:ea typeface="ＭＳ Ｐゴシック" pitchFamily="34" charset="-128"/>
            </a:endParaRPr>
          </a:p>
          <a:p>
            <a:pPr lvl="1" defTabSz="107950">
              <a:spcBef>
                <a:spcPts val="1200"/>
              </a:spcBef>
              <a:buFont typeface="Wingdings" pitchFamily="2" charset="2"/>
              <a:buChar char="Ø"/>
              <a:tabLst>
                <a:tab pos="0" algn="l"/>
                <a:tab pos="179388" algn="l"/>
              </a:tabLst>
            </a:pP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Efectos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 de los 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nanomateriales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                         (tests de 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laboratorio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)</a:t>
            </a:r>
          </a:p>
          <a:p>
            <a:pPr lvl="1" defTabSz="107950">
              <a:spcBef>
                <a:spcPts val="1200"/>
              </a:spcBef>
              <a:buFont typeface="Wingdings" pitchFamily="2" charset="2"/>
              <a:buChar char="Ø"/>
              <a:tabLst>
                <a:tab pos="0" algn="l"/>
                <a:tab pos="179388" algn="l"/>
              </a:tabLst>
            </a:pP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 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Información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 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sobre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 la 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Exposición</a:t>
            </a:r>
            <a:endParaRPr lang="en-GB" altLang="ja-JP" sz="2800" dirty="0" smtClean="0">
              <a:solidFill>
                <a:srgbClr val="49467E"/>
              </a:solidFill>
              <a:ea typeface="ＭＳ Ｐゴシック" pitchFamily="34" charset="-128"/>
            </a:endParaRPr>
          </a:p>
          <a:p>
            <a:pPr lvl="1" defTabSz="107950">
              <a:spcBef>
                <a:spcPct val="0"/>
              </a:spcBef>
              <a:buFontTx/>
              <a:buNone/>
              <a:tabLst>
                <a:tab pos="0" algn="l"/>
                <a:tab pos="179388" algn="l"/>
              </a:tabLst>
            </a:pP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    (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ocupacional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, 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consumidores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 y 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medio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 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ambiente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)</a:t>
            </a:r>
          </a:p>
          <a:p>
            <a:pPr lvl="1" defTabSz="107950">
              <a:spcBef>
                <a:spcPts val="1200"/>
              </a:spcBef>
              <a:buFont typeface="Wingdings" pitchFamily="2" charset="2"/>
              <a:buChar char="Ø"/>
              <a:tabLst>
                <a:tab pos="0" algn="l"/>
                <a:tab pos="179388" algn="l"/>
              </a:tabLst>
            </a:pP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 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Evaluación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 de 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peligros</a:t>
            </a:r>
            <a:endParaRPr lang="en-GB" altLang="ja-JP" sz="2800" dirty="0" smtClean="0">
              <a:solidFill>
                <a:srgbClr val="49467E"/>
              </a:solidFill>
              <a:ea typeface="ＭＳ Ｐゴシック" pitchFamily="34" charset="-128"/>
            </a:endParaRPr>
          </a:p>
          <a:p>
            <a:pPr lvl="1" defTabSz="107950">
              <a:spcBef>
                <a:spcPts val="1200"/>
              </a:spcBef>
              <a:buFont typeface="Wingdings" pitchFamily="2" charset="2"/>
              <a:buChar char="Ø"/>
              <a:tabLst>
                <a:tab pos="0" algn="l"/>
                <a:tab pos="179388" algn="l"/>
              </a:tabLst>
            </a:pP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Análisis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 de </a:t>
            </a:r>
            <a:r>
              <a:rPr lang="en-GB" altLang="ja-JP" sz="2800" dirty="0" err="1" smtClean="0">
                <a:solidFill>
                  <a:srgbClr val="49467E"/>
                </a:solidFill>
                <a:ea typeface="ＭＳ Ｐゴシック" pitchFamily="34" charset="-128"/>
              </a:rPr>
              <a:t>Riesgo</a:t>
            </a:r>
            <a:r>
              <a:rPr lang="en-GB" altLang="ja-JP" sz="2800" dirty="0" smtClean="0">
                <a:solidFill>
                  <a:srgbClr val="49467E"/>
                </a:solidFill>
                <a:ea typeface="ＭＳ Ｐゴシック" pitchFamily="34" charset="-128"/>
              </a:rPr>
              <a:t>. 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372350" cy="1285875"/>
          </a:xfrm>
        </p:spPr>
        <p:txBody>
          <a:bodyPr/>
          <a:lstStyle/>
          <a:p>
            <a:pPr algn="l" defTabSz="107950" eaLnBrk="1" hangingPunct="1"/>
            <a:r>
              <a:rPr lang="en-US" altLang="ja-JP" sz="3600" b="1" dirty="0" err="1" smtClean="0">
                <a:solidFill>
                  <a:srgbClr val="1730E9"/>
                </a:solidFill>
                <a:ea typeface="ＭＳ Ｐゴシック" pitchFamily="34" charset="-128"/>
              </a:rPr>
              <a:t>Retos</a:t>
            </a:r>
            <a:r>
              <a:rPr lang="en-US" altLang="ja-JP" sz="3600" b="1" dirty="0" smtClean="0">
                <a:solidFill>
                  <a:srgbClr val="1730E9"/>
                </a:solidFill>
                <a:ea typeface="ＭＳ Ｐゴシック" pitchFamily="34" charset="-128"/>
              </a:rPr>
              <a:t> </a:t>
            </a:r>
            <a:r>
              <a:rPr lang="en-US" altLang="ja-JP" sz="3600" b="1" dirty="0" err="1" smtClean="0">
                <a:solidFill>
                  <a:srgbClr val="1730E9"/>
                </a:solidFill>
                <a:ea typeface="ＭＳ Ｐゴシック" pitchFamily="34" charset="-128"/>
              </a:rPr>
              <a:t>Regulatorios</a:t>
            </a:r>
            <a:endParaRPr lang="en-US" altLang="ja-JP" sz="3600" b="1" dirty="0" smtClean="0">
              <a:solidFill>
                <a:srgbClr val="1730E9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+mj-lt"/>
              </a:rPr>
              <a:t>6-8 May 2008 Mexico</a:t>
            </a:r>
            <a:endParaRPr lang="en-US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261" name="Slide Number Placeholder 2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EC2094-E534-4CD9-BBF7-06F76DE322BE}" type="slidenum">
              <a:rPr lang="en-US" smtClean="0">
                <a:solidFill>
                  <a:schemeClr val="bg1"/>
                </a:solidFill>
              </a:rPr>
              <a:pPr/>
              <a:t>11</a:t>
            </a:fld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5" name=" 3"/>
          <p:cNvSpPr>
            <a:spLocks noGrp="1"/>
          </p:cNvSpPr>
          <p:nvPr>
            <p:ph idx="4294967295"/>
          </p:nvPr>
        </p:nvSpPr>
        <p:spPr>
          <a:xfrm>
            <a:off x="685800" y="3810000"/>
            <a:ext cx="3141663" cy="2895600"/>
          </a:xfrm>
          <a:prstGeom prst="gear9">
            <a:avLst>
              <a:gd name="adj1" fmla="val 10000"/>
              <a:gd name="adj2" fmla="val 2679"/>
            </a:avLst>
          </a:prstGeom>
          <a:solidFill>
            <a:srgbClr val="002060"/>
          </a:solidFill>
          <a:ln>
            <a:solidFill>
              <a:srgbClr val="1F1D43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FontTx/>
              <a:buNone/>
              <a:defRPr/>
            </a:pPr>
            <a:r>
              <a:rPr lang="en-US" sz="1600" b="1" kern="1200" dirty="0" smtClean="0">
                <a:solidFill>
                  <a:schemeClr val="bg1"/>
                </a:solidFill>
                <a:latin typeface="+mj-lt"/>
              </a:rPr>
              <a:t>	</a:t>
            </a:r>
            <a:r>
              <a:rPr lang="en-US" sz="1600" b="1" kern="1200" dirty="0" err="1" smtClean="0">
                <a:solidFill>
                  <a:schemeClr val="bg1"/>
                </a:solidFill>
                <a:latin typeface="+mj-lt"/>
              </a:rPr>
              <a:t>Análisis</a:t>
            </a:r>
            <a:r>
              <a:rPr lang="en-US" sz="1600" b="1" kern="1200" dirty="0" smtClean="0">
                <a:solidFill>
                  <a:schemeClr val="bg1"/>
                </a:solidFill>
                <a:latin typeface="+mj-lt"/>
              </a:rPr>
              <a:t> de </a:t>
            </a:r>
            <a:r>
              <a:rPr lang="en-US" sz="1600" b="1" kern="1200" dirty="0" err="1" smtClean="0">
                <a:solidFill>
                  <a:schemeClr val="bg1"/>
                </a:solidFill>
                <a:latin typeface="+mj-lt"/>
              </a:rPr>
              <a:t>Riesgo</a:t>
            </a:r>
            <a:r>
              <a:rPr lang="en-US" sz="1600" b="1" kern="1200" dirty="0" smtClean="0">
                <a:solidFill>
                  <a:schemeClr val="bg1"/>
                </a:solidFill>
                <a:latin typeface="+mj-lt"/>
              </a:rPr>
              <a:t> y </a:t>
            </a:r>
            <a:r>
              <a:rPr lang="en-US" sz="1600" b="1" kern="1200" dirty="0" err="1" smtClean="0">
                <a:solidFill>
                  <a:schemeClr val="bg1"/>
                </a:solidFill>
                <a:latin typeface="+mj-lt"/>
              </a:rPr>
              <a:t>Aspectos</a:t>
            </a:r>
            <a:r>
              <a:rPr lang="en-US" sz="1600" b="1" kern="1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600" b="1" kern="1200" dirty="0" err="1" smtClean="0">
                <a:solidFill>
                  <a:schemeClr val="bg1"/>
                </a:solidFill>
                <a:latin typeface="+mj-lt"/>
              </a:rPr>
              <a:t>Regulatorios</a:t>
            </a:r>
            <a:endParaRPr lang="en-US" sz="1600" b="1" kern="12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 3"/>
          <p:cNvSpPr/>
          <p:nvPr/>
        </p:nvSpPr>
        <p:spPr bwMode="auto">
          <a:xfrm>
            <a:off x="5562600" y="3733800"/>
            <a:ext cx="2819400" cy="2743200"/>
          </a:xfrm>
          <a:prstGeom prst="gear9">
            <a:avLst>
              <a:gd name="adj1" fmla="val 10000"/>
              <a:gd name="adj2" fmla="val 2679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Exposicion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 y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Mitigacion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de NM</a:t>
            </a:r>
            <a:endParaRPr lang="en-US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" name=" 3"/>
          <p:cNvSpPr/>
          <p:nvPr/>
        </p:nvSpPr>
        <p:spPr bwMode="auto">
          <a:xfrm>
            <a:off x="3276600" y="1676400"/>
            <a:ext cx="2971800" cy="2997200"/>
          </a:xfrm>
          <a:prstGeom prst="gear9">
            <a:avLst/>
          </a:prstGeom>
          <a:solidFill>
            <a:srgbClr val="08581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latin typeface="+mj-lt"/>
              </a:rPr>
              <a:t>Tests </a:t>
            </a:r>
            <a:r>
              <a:rPr lang="en-GB" b="1" dirty="0" err="1" smtClean="0">
                <a:solidFill>
                  <a:schemeClr val="bg1"/>
                </a:solidFill>
                <a:latin typeface="+mj-lt"/>
              </a:rPr>
              <a:t>sobre</a:t>
            </a:r>
            <a:r>
              <a:rPr lang="en-GB" b="1" dirty="0" smtClean="0">
                <a:solidFill>
                  <a:schemeClr val="bg1"/>
                </a:solidFill>
                <a:latin typeface="+mj-lt"/>
              </a:rPr>
              <a:t> la </a:t>
            </a:r>
            <a:r>
              <a:rPr lang="en-GB" b="1" dirty="0" err="1" smtClean="0">
                <a:solidFill>
                  <a:schemeClr val="bg1"/>
                </a:solidFill>
                <a:latin typeface="+mj-lt"/>
              </a:rPr>
              <a:t>seguridad</a:t>
            </a:r>
            <a:r>
              <a:rPr lang="en-GB" b="1" dirty="0" smtClean="0">
                <a:solidFill>
                  <a:schemeClr val="bg1"/>
                </a:solidFill>
                <a:latin typeface="+mj-lt"/>
              </a:rPr>
              <a:t> de los NM y </a:t>
            </a:r>
            <a:r>
              <a:rPr lang="en-GB" b="1" dirty="0" err="1" smtClean="0">
                <a:solidFill>
                  <a:schemeClr val="bg1"/>
                </a:solidFill>
                <a:latin typeface="+mj-lt"/>
              </a:rPr>
              <a:t>líneas</a:t>
            </a:r>
            <a:r>
              <a:rPr lang="en-GB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+mj-lt"/>
              </a:rPr>
              <a:t>Directrices</a:t>
            </a:r>
            <a:r>
              <a:rPr lang="en-GB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 3"/>
          <p:cNvSpPr/>
          <p:nvPr/>
        </p:nvSpPr>
        <p:spPr bwMode="auto">
          <a:xfrm>
            <a:off x="5791200" y="381000"/>
            <a:ext cx="2731141" cy="2739607"/>
          </a:xfrm>
          <a:prstGeom prst="gear9">
            <a:avLst/>
          </a:prstGeom>
          <a:solidFill>
            <a:srgbClr val="5A063C"/>
          </a:solidFill>
          <a:ln>
            <a:solidFill>
              <a:srgbClr val="5A063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err="1" smtClean="0">
                <a:solidFill>
                  <a:schemeClr val="bg1"/>
                </a:solidFill>
                <a:latin typeface="+mj-lt"/>
              </a:rPr>
              <a:t>Uso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+mj-lt"/>
              </a:rPr>
              <a:t>Sustentable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 de los NM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11" name=" 3"/>
          <p:cNvSpPr/>
          <p:nvPr/>
        </p:nvSpPr>
        <p:spPr bwMode="auto">
          <a:xfrm>
            <a:off x="381000" y="762000"/>
            <a:ext cx="2997200" cy="2819400"/>
          </a:xfrm>
          <a:prstGeom prst="gear9">
            <a:avLst/>
          </a:prstGeom>
          <a:solidFill>
            <a:schemeClr val="bg2">
              <a:lumMod val="25000"/>
            </a:schemeClr>
          </a:solidFill>
          <a:ln>
            <a:solidFill>
              <a:srgbClr val="1F1D43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>
              <a:solidFill>
                <a:schemeClr val="bg1"/>
              </a:solidFill>
              <a:latin typeface="+mj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Base de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Datos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sobre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EHS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47800"/>
            <a:ext cx="8223448" cy="634640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GB" altLang="zh-CN" sz="2400" dirty="0" err="1" smtClean="0">
                <a:solidFill>
                  <a:srgbClr val="49467E"/>
                </a:solidFill>
                <a:ea typeface="SimSun" pitchFamily="2" charset="-122"/>
              </a:rPr>
              <a:t>Analizar</a:t>
            </a:r>
            <a:r>
              <a:rPr lang="en-GB" altLang="zh-CN" sz="2400" dirty="0" smtClean="0">
                <a:solidFill>
                  <a:srgbClr val="49467E"/>
                </a:solidFill>
                <a:ea typeface="SimSun" pitchFamily="2" charset="-122"/>
              </a:rPr>
              <a:t> la </a:t>
            </a:r>
            <a:r>
              <a:rPr lang="en-GB" altLang="zh-CN" sz="2400" dirty="0" err="1" smtClean="0">
                <a:solidFill>
                  <a:srgbClr val="49467E"/>
                </a:solidFill>
                <a:ea typeface="SimSun" pitchFamily="2" charset="-122"/>
              </a:rPr>
              <a:t>aplicabilidad</a:t>
            </a:r>
            <a:r>
              <a:rPr lang="en-GB" altLang="zh-CN" sz="2400" dirty="0" smtClean="0">
                <a:solidFill>
                  <a:srgbClr val="49467E"/>
                </a:solidFill>
                <a:ea typeface="SimSun" pitchFamily="2" charset="-122"/>
              </a:rPr>
              <a:t> de </a:t>
            </a:r>
            <a:r>
              <a:rPr lang="en-GB" altLang="zh-CN" sz="2400" dirty="0" err="1" smtClean="0">
                <a:solidFill>
                  <a:srgbClr val="49467E"/>
                </a:solidFill>
                <a:ea typeface="SimSun" pitchFamily="2" charset="-122"/>
              </a:rPr>
              <a:t>las</a:t>
            </a:r>
            <a:r>
              <a:rPr lang="en-GB" altLang="zh-CN" sz="2400" dirty="0" smtClean="0">
                <a:solidFill>
                  <a:srgbClr val="49467E"/>
                </a:solidFill>
                <a:ea typeface="SimSun" pitchFamily="2" charset="-122"/>
              </a:rPr>
              <a:t> </a:t>
            </a:r>
            <a:r>
              <a:rPr lang="en-GB" altLang="zh-CN" sz="2400" dirty="0" err="1" smtClean="0">
                <a:solidFill>
                  <a:srgbClr val="49467E"/>
                </a:solidFill>
                <a:ea typeface="SimSun" pitchFamily="2" charset="-122"/>
              </a:rPr>
              <a:t>líneas</a:t>
            </a:r>
            <a:r>
              <a:rPr lang="en-GB" altLang="zh-CN" sz="2400" dirty="0" smtClean="0">
                <a:solidFill>
                  <a:srgbClr val="49467E"/>
                </a:solidFill>
                <a:ea typeface="SimSun" pitchFamily="2" charset="-122"/>
              </a:rPr>
              <a:t> </a:t>
            </a:r>
            <a:r>
              <a:rPr lang="en-GB" altLang="zh-CN" sz="2400" dirty="0" err="1" smtClean="0">
                <a:solidFill>
                  <a:srgbClr val="49467E"/>
                </a:solidFill>
                <a:ea typeface="SimSun" pitchFamily="2" charset="-122"/>
              </a:rPr>
              <a:t>directrices</a:t>
            </a:r>
            <a:r>
              <a:rPr lang="en-GB" altLang="zh-CN" sz="2400" dirty="0" smtClean="0">
                <a:solidFill>
                  <a:srgbClr val="49467E"/>
                </a:solidFill>
                <a:ea typeface="SimSun" pitchFamily="2" charset="-122"/>
              </a:rPr>
              <a:t> </a:t>
            </a:r>
            <a:r>
              <a:rPr lang="en-GB" altLang="zh-CN" sz="2400" dirty="0" err="1" smtClean="0">
                <a:solidFill>
                  <a:srgbClr val="49467E"/>
                </a:solidFill>
                <a:ea typeface="SimSun" pitchFamily="2" charset="-122"/>
              </a:rPr>
              <a:t>para</a:t>
            </a:r>
            <a:r>
              <a:rPr lang="en-GB" altLang="zh-CN" sz="2400" dirty="0" smtClean="0">
                <a:solidFill>
                  <a:srgbClr val="49467E"/>
                </a:solidFill>
                <a:ea typeface="SimSun" pitchFamily="2" charset="-122"/>
              </a:rPr>
              <a:t> los </a:t>
            </a:r>
            <a:r>
              <a:rPr lang="en-GB" altLang="zh-CN" sz="2400" dirty="0" err="1" smtClean="0">
                <a:solidFill>
                  <a:srgbClr val="49467E"/>
                </a:solidFill>
                <a:ea typeface="SimSun" pitchFamily="2" charset="-122"/>
              </a:rPr>
              <a:t>nanomateriales</a:t>
            </a:r>
            <a:r>
              <a:rPr lang="en-GB" sz="2400" dirty="0" smtClean="0">
                <a:solidFill>
                  <a:srgbClr val="49467E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rgbClr val="49467E"/>
              </a:solidFill>
            </a:endParaRPr>
          </a:p>
          <a:p>
            <a:pPr marL="1257300" lvl="2" indent="-457200">
              <a:lnSpc>
                <a:spcPct val="80000"/>
              </a:lnSpc>
              <a:buFont typeface="Helvetica" pitchFamily="34" charset="0"/>
              <a:buAutoNum type="arabicPeriod"/>
            </a:pPr>
            <a:r>
              <a:rPr lang="en-GB" altLang="zh-CN" dirty="0" err="1" smtClean="0">
                <a:solidFill>
                  <a:srgbClr val="49467E"/>
                </a:solidFill>
                <a:ea typeface="SimSun" pitchFamily="2" charset="-122"/>
              </a:rPr>
              <a:t>Físico-químicas</a:t>
            </a:r>
            <a:endParaRPr lang="en-GB" altLang="zh-CN" dirty="0" smtClean="0">
              <a:solidFill>
                <a:srgbClr val="49467E"/>
              </a:solidFill>
              <a:ea typeface="SimSun" pitchFamily="2" charset="-122"/>
            </a:endParaRPr>
          </a:p>
          <a:p>
            <a:pPr marL="1257300" lvl="2" indent="-457200">
              <a:lnSpc>
                <a:spcPct val="80000"/>
              </a:lnSpc>
              <a:buFont typeface="Helvetica" pitchFamily="34" charset="0"/>
              <a:buAutoNum type="arabicPeriod"/>
            </a:pPr>
            <a:r>
              <a:rPr lang="en-GB" altLang="zh-CN" dirty="0" err="1" smtClean="0">
                <a:solidFill>
                  <a:srgbClr val="49467E"/>
                </a:solidFill>
                <a:ea typeface="SimSun" pitchFamily="2" charset="-122"/>
              </a:rPr>
              <a:t>Sistemas</a:t>
            </a:r>
            <a:r>
              <a:rPr lang="en-GB" altLang="zh-CN" dirty="0" smtClean="0">
                <a:solidFill>
                  <a:srgbClr val="49467E"/>
                </a:solidFill>
                <a:ea typeface="SimSun" pitchFamily="2" charset="-122"/>
              </a:rPr>
              <a:t> </a:t>
            </a:r>
            <a:r>
              <a:rPr lang="en-GB" altLang="zh-CN" dirty="0" err="1" smtClean="0">
                <a:solidFill>
                  <a:srgbClr val="49467E"/>
                </a:solidFill>
                <a:ea typeface="SimSun" pitchFamily="2" charset="-122"/>
              </a:rPr>
              <a:t>Bióticos</a:t>
            </a:r>
            <a:endParaRPr lang="en-GB" altLang="zh-CN" dirty="0" smtClean="0">
              <a:solidFill>
                <a:srgbClr val="49467E"/>
              </a:solidFill>
              <a:ea typeface="SimSun" pitchFamily="2" charset="-122"/>
            </a:endParaRPr>
          </a:p>
          <a:p>
            <a:pPr marL="1257300" lvl="2" indent="-457200">
              <a:lnSpc>
                <a:spcPct val="80000"/>
              </a:lnSpc>
              <a:buFont typeface="Helvetica" pitchFamily="34" charset="0"/>
              <a:buAutoNum type="arabicPeriod"/>
            </a:pPr>
            <a:r>
              <a:rPr lang="en-GB" altLang="zh-CN" dirty="0" err="1" smtClean="0">
                <a:solidFill>
                  <a:srgbClr val="49467E"/>
                </a:solidFill>
                <a:ea typeface="SimSun" pitchFamily="2" charset="-122"/>
              </a:rPr>
              <a:t>Degradación</a:t>
            </a:r>
            <a:r>
              <a:rPr lang="en-GB" altLang="zh-CN" dirty="0" smtClean="0">
                <a:solidFill>
                  <a:srgbClr val="49467E"/>
                </a:solidFill>
                <a:ea typeface="SimSun" pitchFamily="2" charset="-122"/>
              </a:rPr>
              <a:t> y </a:t>
            </a:r>
            <a:r>
              <a:rPr lang="en-GB" altLang="zh-CN" dirty="0" err="1" smtClean="0">
                <a:solidFill>
                  <a:srgbClr val="49467E"/>
                </a:solidFill>
                <a:ea typeface="SimSun" pitchFamily="2" charset="-122"/>
              </a:rPr>
              <a:t>acumulación</a:t>
            </a:r>
            <a:endParaRPr lang="en-GB" altLang="zh-CN" dirty="0" smtClean="0">
              <a:solidFill>
                <a:srgbClr val="49467E"/>
              </a:solidFill>
              <a:ea typeface="SimSun" pitchFamily="2" charset="-122"/>
            </a:endParaRPr>
          </a:p>
          <a:p>
            <a:pPr marL="1257300" lvl="2" indent="-457200">
              <a:lnSpc>
                <a:spcPct val="80000"/>
              </a:lnSpc>
              <a:buFont typeface="Helvetica" pitchFamily="34" charset="0"/>
              <a:buAutoNum type="arabicPeriod"/>
            </a:pPr>
            <a:r>
              <a:rPr lang="en-GB" altLang="zh-CN" dirty="0" err="1" smtClean="0">
                <a:solidFill>
                  <a:srgbClr val="49467E"/>
                </a:solidFill>
                <a:ea typeface="SimSun" pitchFamily="2" charset="-122"/>
              </a:rPr>
              <a:t>Efectos</a:t>
            </a:r>
            <a:r>
              <a:rPr lang="en-GB" altLang="zh-CN" dirty="0" smtClean="0">
                <a:solidFill>
                  <a:srgbClr val="49467E"/>
                </a:solidFill>
                <a:ea typeface="SimSun" pitchFamily="2" charset="-122"/>
              </a:rPr>
              <a:t> a la </a:t>
            </a:r>
            <a:r>
              <a:rPr lang="en-GB" altLang="zh-CN" dirty="0" err="1" smtClean="0">
                <a:solidFill>
                  <a:srgbClr val="49467E"/>
                </a:solidFill>
                <a:ea typeface="SimSun" pitchFamily="2" charset="-122"/>
              </a:rPr>
              <a:t>salud</a:t>
            </a:r>
            <a:endParaRPr lang="en-GB" altLang="zh-CN" dirty="0" smtClean="0">
              <a:solidFill>
                <a:srgbClr val="49467E"/>
              </a:solidFill>
              <a:ea typeface="SimSun" pitchFamily="2" charset="-122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rgbClr val="49467E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en-GB" sz="2400" dirty="0" err="1" smtClean="0">
                <a:solidFill>
                  <a:srgbClr val="49467E"/>
                </a:solidFill>
              </a:rPr>
              <a:t>Usar</a:t>
            </a:r>
            <a:r>
              <a:rPr lang="en-GB" sz="2400" dirty="0" smtClean="0">
                <a:solidFill>
                  <a:srgbClr val="49467E"/>
                </a:solidFill>
              </a:rPr>
              <a:t> un set </a:t>
            </a:r>
            <a:r>
              <a:rPr lang="en-GB" sz="2400" dirty="0" err="1" smtClean="0">
                <a:solidFill>
                  <a:srgbClr val="49467E"/>
                </a:solidFill>
              </a:rPr>
              <a:t>representativo</a:t>
            </a:r>
            <a:r>
              <a:rPr lang="en-GB" sz="2400" dirty="0" smtClean="0">
                <a:solidFill>
                  <a:srgbClr val="49467E"/>
                </a:solidFill>
              </a:rPr>
              <a:t> de </a:t>
            </a:r>
            <a:r>
              <a:rPr lang="en-GB" sz="2400" dirty="0" err="1" smtClean="0">
                <a:solidFill>
                  <a:srgbClr val="49467E"/>
                </a:solidFill>
              </a:rPr>
              <a:t>nanomateriales</a:t>
            </a:r>
            <a:r>
              <a:rPr lang="en-GB" sz="2400" dirty="0" smtClean="0">
                <a:solidFill>
                  <a:srgbClr val="49467E"/>
                </a:solidFill>
              </a:rPr>
              <a:t> </a:t>
            </a:r>
            <a:r>
              <a:rPr lang="en-GB" sz="2400" dirty="0" err="1" smtClean="0">
                <a:solidFill>
                  <a:srgbClr val="49467E"/>
                </a:solidFill>
              </a:rPr>
              <a:t>para</a:t>
            </a:r>
            <a:r>
              <a:rPr lang="en-GB" sz="2400" dirty="0" smtClean="0">
                <a:solidFill>
                  <a:srgbClr val="49467E"/>
                </a:solidFill>
              </a:rPr>
              <a:t> </a:t>
            </a:r>
            <a:r>
              <a:rPr lang="en-GB" sz="2400" dirty="0" err="1" smtClean="0">
                <a:solidFill>
                  <a:srgbClr val="49467E"/>
                </a:solidFill>
              </a:rPr>
              <a:t>cuestiones</a:t>
            </a:r>
            <a:r>
              <a:rPr lang="en-GB" sz="2400" dirty="0" smtClean="0">
                <a:solidFill>
                  <a:srgbClr val="49467E"/>
                </a:solidFill>
              </a:rPr>
              <a:t> de </a:t>
            </a:r>
            <a:r>
              <a:rPr lang="en-GB" sz="2400" dirty="0" err="1" smtClean="0">
                <a:solidFill>
                  <a:srgbClr val="49467E"/>
                </a:solidFill>
              </a:rPr>
              <a:t>salud</a:t>
            </a:r>
            <a:r>
              <a:rPr lang="en-GB" sz="2400" dirty="0" smtClean="0">
                <a:solidFill>
                  <a:srgbClr val="49467E"/>
                </a:solidFill>
              </a:rPr>
              <a:t> </a:t>
            </a:r>
            <a:r>
              <a:rPr lang="en-GB" sz="2400" dirty="0" err="1" smtClean="0">
                <a:solidFill>
                  <a:srgbClr val="49467E"/>
                </a:solidFill>
              </a:rPr>
              <a:t>humana</a:t>
            </a:r>
            <a:r>
              <a:rPr lang="en-GB" sz="2400" dirty="0" smtClean="0">
                <a:solidFill>
                  <a:srgbClr val="49467E"/>
                </a:solidFill>
              </a:rPr>
              <a:t> </a:t>
            </a:r>
            <a:r>
              <a:rPr lang="en-GB" sz="2400" dirty="0" err="1" smtClean="0">
                <a:solidFill>
                  <a:srgbClr val="49467E"/>
                </a:solidFill>
              </a:rPr>
              <a:t>para</a:t>
            </a:r>
            <a:r>
              <a:rPr lang="en-GB" sz="2400" dirty="0" smtClean="0">
                <a:solidFill>
                  <a:srgbClr val="49467E"/>
                </a:solidFill>
              </a:rPr>
              <a:t> EHS (</a:t>
            </a:r>
            <a:r>
              <a:rPr lang="en-GB" sz="2400" dirty="0" err="1" smtClean="0">
                <a:solidFill>
                  <a:srgbClr val="49467E"/>
                </a:solidFill>
              </a:rPr>
              <a:t>incluyendo</a:t>
            </a:r>
            <a:r>
              <a:rPr lang="en-GB" sz="2400" dirty="0" smtClean="0">
                <a:solidFill>
                  <a:srgbClr val="49467E"/>
                </a:solidFill>
              </a:rPr>
              <a:t> </a:t>
            </a:r>
            <a:r>
              <a:rPr lang="en-GB" sz="2400" dirty="0" err="1" smtClean="0">
                <a:solidFill>
                  <a:srgbClr val="49467E"/>
                </a:solidFill>
              </a:rPr>
              <a:t>métodos</a:t>
            </a:r>
            <a:r>
              <a:rPr lang="en-GB" sz="2400" dirty="0" smtClean="0">
                <a:solidFill>
                  <a:srgbClr val="49467E"/>
                </a:solidFill>
              </a:rPr>
              <a:t> </a:t>
            </a:r>
            <a:r>
              <a:rPr lang="en-GB" sz="2400" dirty="0" err="1" smtClean="0">
                <a:solidFill>
                  <a:srgbClr val="49467E"/>
                </a:solidFill>
              </a:rPr>
              <a:t>alternativos</a:t>
            </a:r>
            <a:r>
              <a:rPr lang="en-GB" sz="2400" dirty="0" smtClean="0">
                <a:solidFill>
                  <a:srgbClr val="49467E"/>
                </a:solidFill>
              </a:rPr>
              <a:t>)</a:t>
            </a:r>
          </a:p>
          <a:p>
            <a:pPr algn="just">
              <a:lnSpc>
                <a:spcPct val="80000"/>
              </a:lnSpc>
              <a:buNone/>
            </a:pPr>
            <a:endParaRPr lang="en-GB" sz="2400" dirty="0" smtClean="0">
              <a:solidFill>
                <a:srgbClr val="49467E"/>
              </a:solidFill>
            </a:endParaRPr>
          </a:p>
          <a:p>
            <a:pPr algn="just">
              <a:lnSpc>
                <a:spcPct val="80000"/>
              </a:lnSpc>
              <a:buNone/>
            </a:pPr>
            <a:r>
              <a:rPr lang="en-GB" sz="2400" b="1" dirty="0" smtClean="0">
                <a:solidFill>
                  <a:srgbClr val="49467E"/>
                </a:solidFill>
              </a:rPr>
              <a:t>                                 </a:t>
            </a:r>
            <a:r>
              <a:rPr lang="en-GB" sz="2400" b="1" dirty="0" err="1" smtClean="0">
                <a:solidFill>
                  <a:srgbClr val="49467E"/>
                </a:solidFill>
              </a:rPr>
              <a:t>Programa</a:t>
            </a:r>
            <a:r>
              <a:rPr lang="en-GB" sz="2400" b="1" dirty="0" smtClean="0">
                <a:solidFill>
                  <a:srgbClr val="49467E"/>
                </a:solidFill>
              </a:rPr>
              <a:t> de Test</a:t>
            </a:r>
            <a:endParaRPr lang="en-GB" sz="2400" b="1" u="sng" dirty="0" smtClean="0">
              <a:solidFill>
                <a:srgbClr val="49467E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4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DE7FC58B-082B-4C39-A1A0-91864B3AF99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8353425" cy="83661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de-DE" b="1" dirty="0" err="1" smtClean="0">
                <a:solidFill>
                  <a:srgbClr val="1730E9"/>
                </a:solidFill>
              </a:rPr>
              <a:t>Análisis</a:t>
            </a:r>
            <a:r>
              <a:rPr lang="de-DE" b="1" dirty="0" smtClean="0">
                <a:solidFill>
                  <a:srgbClr val="1730E9"/>
                </a:solidFill>
              </a:rPr>
              <a:t> de los Nanomateriales</a:t>
            </a:r>
          </a:p>
        </p:txBody>
      </p:sp>
      <p:sp>
        <p:nvSpPr>
          <p:cNvPr id="6" name="Down Arrow 5"/>
          <p:cNvSpPr/>
          <p:nvPr/>
        </p:nvSpPr>
        <p:spPr>
          <a:xfrm>
            <a:off x="4343400" y="5257800"/>
            <a:ext cx="43204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143000" y="141288"/>
            <a:ext cx="7543800" cy="1077912"/>
          </a:xfrm>
        </p:spPr>
        <p:txBody>
          <a:bodyPr/>
          <a:lstStyle/>
          <a:p>
            <a:r>
              <a:rPr lang="en-GB" sz="3600" b="1" dirty="0" err="1" smtClean="0">
                <a:solidFill>
                  <a:srgbClr val="1730E9"/>
                </a:solidFill>
                <a:latin typeface="Arial" pitchFamily="34" charset="0"/>
              </a:rPr>
              <a:t>Áreas</a:t>
            </a:r>
            <a:r>
              <a:rPr lang="en-GB" sz="3600" b="1" dirty="0" smtClean="0">
                <a:solidFill>
                  <a:srgbClr val="1730E9"/>
                </a:solidFill>
                <a:latin typeface="Arial" pitchFamily="34" charset="0"/>
              </a:rPr>
              <a:t> </a:t>
            </a:r>
            <a:r>
              <a:rPr lang="en-GB" sz="3600" b="1" dirty="0" err="1" smtClean="0">
                <a:solidFill>
                  <a:srgbClr val="1730E9"/>
                </a:solidFill>
                <a:latin typeface="Arial" pitchFamily="34" charset="0"/>
              </a:rPr>
              <a:t>prioritarias</a:t>
            </a:r>
            <a:r>
              <a:rPr lang="en-GB" sz="3600" b="1" dirty="0" smtClean="0">
                <a:solidFill>
                  <a:srgbClr val="1730E9"/>
                </a:solidFill>
                <a:latin typeface="Arial" pitchFamily="34" charset="0"/>
              </a:rPr>
              <a:t> </a:t>
            </a:r>
            <a:r>
              <a:rPr lang="en-GB" sz="3600" b="1" dirty="0" err="1" smtClean="0">
                <a:solidFill>
                  <a:srgbClr val="1730E9"/>
                </a:solidFill>
                <a:latin typeface="Arial" pitchFamily="34" charset="0"/>
              </a:rPr>
              <a:t>para</a:t>
            </a:r>
            <a:r>
              <a:rPr lang="en-GB" sz="3600" b="1" dirty="0" smtClean="0">
                <a:solidFill>
                  <a:srgbClr val="1730E9"/>
                </a:solidFill>
                <a:latin typeface="Arial" pitchFamily="34" charset="0"/>
              </a:rPr>
              <a:t> </a:t>
            </a:r>
            <a:r>
              <a:rPr lang="en-GB" sz="3600" b="1" dirty="0" err="1" smtClean="0">
                <a:solidFill>
                  <a:srgbClr val="1730E9"/>
                </a:solidFill>
                <a:latin typeface="Arial" pitchFamily="34" charset="0"/>
              </a:rPr>
              <a:t>evaluar</a:t>
            </a:r>
            <a:r>
              <a:rPr lang="en-GB" sz="3600" b="1" dirty="0" smtClean="0">
                <a:solidFill>
                  <a:srgbClr val="1730E9"/>
                </a:solidFill>
                <a:latin typeface="Arial" pitchFamily="34" charset="0"/>
              </a:rPr>
              <a:t> </a:t>
            </a:r>
            <a:r>
              <a:rPr lang="en-GB" sz="3600" b="1" dirty="0" err="1" smtClean="0">
                <a:solidFill>
                  <a:srgbClr val="1730E9"/>
                </a:solidFill>
                <a:latin typeface="Arial" pitchFamily="34" charset="0"/>
              </a:rPr>
              <a:t>inocuidad</a:t>
            </a:r>
            <a:r>
              <a:rPr lang="en-GB" sz="3600" b="1" dirty="0" smtClean="0">
                <a:solidFill>
                  <a:srgbClr val="1730E9"/>
                </a:solidFill>
                <a:latin typeface="Arial" pitchFamily="34" charset="0"/>
              </a:rPr>
              <a:t> de los NM </a:t>
            </a:r>
            <a:endParaRPr lang="en-US" sz="3600" b="1" dirty="0" smtClean="0">
              <a:solidFill>
                <a:srgbClr val="1730E9"/>
              </a:solidFill>
              <a:latin typeface="Arial" pitchFamily="34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1" y="1385888"/>
            <a:ext cx="8610600" cy="5243512"/>
          </a:xfrm>
        </p:spPr>
        <p:txBody>
          <a:bodyPr>
            <a:normAutofit fontScale="92500"/>
          </a:bodyPr>
          <a:lstStyle/>
          <a:p>
            <a:pPr eaLnBrk="1" hangingPunct="1">
              <a:spcBef>
                <a:spcPct val="0"/>
              </a:spcBef>
              <a:buFont typeface="Helvetica" pitchFamily="34" charset="0"/>
              <a:buChar char="►"/>
            </a:pPr>
            <a:r>
              <a:rPr lang="en-GB" sz="2800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Información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/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Identificación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 del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Nanomaterial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dirty="0" smtClean="0">
                <a:solidFill>
                  <a:srgbClr val="49467E"/>
                </a:solidFill>
                <a:latin typeface="Arial" pitchFamily="34" charset="0"/>
              </a:rPr>
              <a:t>(9 endpoints)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(e.g.)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nombre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 de la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sustancia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,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estructura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química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,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usos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,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cubierta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/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revestimiento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.</a:t>
            </a:r>
          </a:p>
          <a:p>
            <a:pPr eaLnBrk="1" hangingPunct="1">
              <a:spcBef>
                <a:spcPts val="1000"/>
              </a:spcBef>
              <a:buFont typeface="Helvetica" pitchFamily="34" charset="0"/>
              <a:buChar char="►"/>
            </a:pPr>
            <a:r>
              <a:rPr lang="en-GB" sz="2800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Propiedades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físico-químicas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 y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Caracterización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 de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Materiales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dirty="0" smtClean="0">
                <a:solidFill>
                  <a:srgbClr val="49467E"/>
                </a:solidFill>
                <a:latin typeface="Arial" pitchFamily="34" charset="0"/>
              </a:rPr>
              <a:t>(17 endpoints)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GB" sz="2000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(e.g.)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solubilidad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 en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agua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,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tamaño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 de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partícula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,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aglomeración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/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agregación</a:t>
            </a:r>
            <a:endParaRPr lang="en-US" sz="1600" dirty="0" smtClean="0">
              <a:solidFill>
                <a:srgbClr val="49467E"/>
              </a:solidFill>
              <a:latin typeface="Arial" pitchFamily="34" charset="0"/>
            </a:endParaRPr>
          </a:p>
          <a:p>
            <a:pPr eaLnBrk="1" hangingPunct="1">
              <a:spcBef>
                <a:spcPts val="1000"/>
              </a:spcBef>
              <a:buFont typeface="Helvetica" pitchFamily="34" charset="0"/>
              <a:buChar char="►"/>
            </a:pPr>
            <a:r>
              <a:rPr lang="en-GB" sz="2800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Destino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Ambiental</a:t>
            </a:r>
            <a:r>
              <a:rPr lang="en-GB" sz="2400" dirty="0" smtClean="0">
                <a:solidFill>
                  <a:srgbClr val="49467E"/>
                </a:solidFill>
                <a:latin typeface="Arial" pitchFamily="34" charset="0"/>
              </a:rPr>
              <a:t>(15 endpoints)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(e.g.)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biodegradabilidad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,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adsorpción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,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acumulación</a:t>
            </a:r>
            <a:endParaRPr lang="en-US" sz="1600" dirty="0" smtClean="0">
              <a:solidFill>
                <a:srgbClr val="49467E"/>
              </a:solidFill>
              <a:latin typeface="Arial" pitchFamily="34" charset="0"/>
            </a:endParaRPr>
          </a:p>
          <a:p>
            <a:pPr eaLnBrk="1" hangingPunct="1">
              <a:spcBef>
                <a:spcPts val="1000"/>
              </a:spcBef>
              <a:buFont typeface="Helvetica" pitchFamily="34" charset="0"/>
              <a:buChar char="►"/>
            </a:pPr>
            <a:r>
              <a:rPr lang="en-GB" sz="2800" b="1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Toxicología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Ambiental</a:t>
            </a:r>
            <a:r>
              <a:rPr lang="en-GB" sz="2800" b="1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dirty="0" smtClean="0">
                <a:solidFill>
                  <a:srgbClr val="49467E"/>
                </a:solidFill>
                <a:latin typeface="Arial" pitchFamily="34" charset="0"/>
              </a:rPr>
              <a:t>(6 endpoints)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GB" sz="2200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(e.g.)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efectos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 en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organismos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acuáticos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 y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terrestres</a:t>
            </a:r>
            <a:endParaRPr lang="en-US" sz="1600" dirty="0" smtClean="0">
              <a:solidFill>
                <a:srgbClr val="49467E"/>
              </a:solidFill>
              <a:latin typeface="Arial" pitchFamily="34" charset="0"/>
            </a:endParaRPr>
          </a:p>
          <a:p>
            <a:pPr eaLnBrk="1" hangingPunct="1">
              <a:spcBef>
                <a:spcPts val="1000"/>
              </a:spcBef>
              <a:buFont typeface="Helvetica" pitchFamily="34" charset="0"/>
              <a:buChar char="►"/>
            </a:pPr>
            <a:r>
              <a:rPr lang="en-GB" sz="2800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Toxicología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 en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Mamíferos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dirty="0" smtClean="0">
                <a:solidFill>
                  <a:srgbClr val="49467E"/>
                </a:solidFill>
                <a:latin typeface="Arial" pitchFamily="34" charset="0"/>
              </a:rPr>
              <a:t>(9 endpoints)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(e.g.) toxicity de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inhalación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,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toxicidad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reproductiva</a:t>
            </a: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,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genotoxicidad</a:t>
            </a:r>
            <a:endParaRPr lang="en-US" sz="1600" dirty="0" smtClean="0">
              <a:solidFill>
                <a:srgbClr val="49467E"/>
              </a:solidFill>
              <a:latin typeface="Arial" pitchFamily="34" charset="0"/>
            </a:endParaRPr>
          </a:p>
          <a:p>
            <a:pPr eaLnBrk="1" hangingPunct="1">
              <a:spcBef>
                <a:spcPts val="1000"/>
              </a:spcBef>
              <a:buFont typeface="Helvetica" pitchFamily="34" charset="0"/>
              <a:buChar char="►"/>
            </a:pPr>
            <a:r>
              <a:rPr lang="en-GB" sz="2800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Material de </a:t>
            </a:r>
            <a:r>
              <a:rPr lang="en-GB" sz="2400" b="1" dirty="0" err="1" smtClean="0">
                <a:solidFill>
                  <a:srgbClr val="49467E"/>
                </a:solidFill>
                <a:latin typeface="Arial" pitchFamily="34" charset="0"/>
              </a:rPr>
              <a:t>Seguridad</a:t>
            </a:r>
            <a:r>
              <a:rPr lang="en-GB" sz="2400" b="1" dirty="0" smtClean="0">
                <a:solidFill>
                  <a:srgbClr val="49467E"/>
                </a:solidFill>
                <a:latin typeface="Arial" pitchFamily="34" charset="0"/>
              </a:rPr>
              <a:t> </a:t>
            </a:r>
            <a:r>
              <a:rPr lang="en-GB" sz="2400" dirty="0" smtClean="0">
                <a:solidFill>
                  <a:srgbClr val="49467E"/>
                </a:solidFill>
                <a:latin typeface="Arial" pitchFamily="34" charset="0"/>
              </a:rPr>
              <a:t>(3 endpoints)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GB" sz="1600" dirty="0" smtClean="0">
                <a:solidFill>
                  <a:srgbClr val="49467E"/>
                </a:solidFill>
                <a:latin typeface="Arial" pitchFamily="34" charset="0"/>
              </a:rPr>
              <a:t>(e.g.) </a:t>
            </a:r>
            <a:r>
              <a:rPr lang="en-GB" sz="1600" dirty="0" err="1" smtClean="0">
                <a:solidFill>
                  <a:srgbClr val="49467E"/>
                </a:solidFill>
                <a:latin typeface="Arial" pitchFamily="34" charset="0"/>
              </a:rPr>
              <a:t>flameabilidad</a:t>
            </a:r>
            <a:endParaRPr lang="en-US" sz="1600" dirty="0" smtClean="0">
              <a:solidFill>
                <a:srgbClr val="49467E"/>
              </a:solidFill>
              <a:latin typeface="Arial" pitchFamily="34" charset="0"/>
            </a:endParaRP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508625" y="6480175"/>
            <a:ext cx="3240088" cy="404813"/>
          </a:xfrm>
          <a:prstGeom prst="rect">
            <a:avLst/>
          </a:prstGeom>
          <a:noFill/>
        </p:spPr>
        <p:txBody>
          <a:bodyPr/>
          <a:lstStyle/>
          <a:p>
            <a:r>
              <a:rPr lang="en-GB" sz="1500" smtClean="0">
                <a:solidFill>
                  <a:schemeClr val="bg1"/>
                </a:solidFill>
                <a:latin typeface="Helvetica" pitchFamily="34" charset="0"/>
                <a:cs typeface="Arial" pitchFamily="34" charset="0"/>
              </a:rPr>
              <a:t>www.oecd.org/env/nanosafety </a:t>
            </a:r>
            <a:endParaRPr lang="en-US" sz="1500" smtClean="0">
              <a:solidFill>
                <a:schemeClr val="bg1"/>
              </a:solidFill>
              <a:latin typeface="Helvetica" pitchFamily="34" charset="0"/>
              <a:cs typeface="Arial" pitchFamily="34" charset="0"/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316913" y="6524625"/>
            <a:ext cx="611187" cy="288925"/>
          </a:xfrm>
          <a:prstGeom prst="rect">
            <a:avLst/>
          </a:prstGeom>
          <a:noFill/>
        </p:spPr>
        <p:txBody>
          <a:bodyPr/>
          <a:lstStyle/>
          <a:p>
            <a:fld id="{564034A1-83DC-45D4-AA7A-BED24C8456A2}" type="slidenum">
              <a:rPr lang="en-US">
                <a:solidFill>
                  <a:schemeClr val="bg1"/>
                </a:solidFill>
              </a:rPr>
              <a:pPr/>
              <a:t>13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3"/>
          <a:ext cx="9144000" cy="6655906"/>
        </p:xfrm>
        <a:graphic>
          <a:graphicData uri="http://schemas.openxmlformats.org/drawingml/2006/table">
            <a:tbl>
              <a:tblPr/>
              <a:tblGrid>
                <a:gridCol w="2276475"/>
                <a:gridCol w="1609725"/>
                <a:gridCol w="2420938"/>
                <a:gridCol w="2836862"/>
              </a:tblGrid>
              <a:tr h="11429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</a:t>
                      </a:r>
                    </a:p>
                  </a:txBody>
                  <a:tcPr marL="17638" marR="17638" marT="2405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Delegación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Líder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Co-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Líder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Contribuidores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474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Fullerenos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(C60)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Japón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US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Dinamarca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China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  <a:tr h="4915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Nanotubos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 carbon de pared simple/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monocapa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Japón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US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Canada,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Alemania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EC, China, BIAC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  <a:tr h="437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Nanotubos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 carbon de pared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múltiple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multicapa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Japón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US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Corea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BIAC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Canada,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Alemania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EC, China, BIAC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  <a:tr h="516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Nanopartículas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 Plata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Corea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US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Australia, Canada,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Alemania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Consejo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de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Ministro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Nórdico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Holanda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EC, China, BIAC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  <a:tr h="557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Nanopartículas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Hierro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China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BIAC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Canada, US,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Consejo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de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Ministro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Nórdico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  <a:tr h="537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Dióxido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Titanio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Alemania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Austria, Canada,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Corea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España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US, EC, BIAC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Dinamarca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Japómn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UK, China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  <a:tr h="4125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Óxido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Cerio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US, UK/BIAC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Australia,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Holanda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España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Dinamarca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Alemania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Japón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Suiza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EC 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  <a:tr h="55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Óxido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 Zinc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UK/BIAC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Australia, US, BIAC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Canada,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Dinamarca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Alemania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Japón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Holanda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España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EC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  <a:tr h="3474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Dióxido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Silicón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Silicio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EC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Bélgica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Corea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BIAC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Dinamarca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Japón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  <a:tr h="3474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Dendrímeros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España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US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Austria,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Corea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  <a:tr h="3474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Nanoclays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BIAC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Dinamarca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US, EC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  <a:tr h="496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Nanoparticulas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 Oro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Sud-África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Corea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, US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EC</a:t>
                      </a:r>
                    </a:p>
                  </a:txBody>
                  <a:tcPr marL="17638" marR="17638" marT="240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90195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9010E-7023-4117-B6D0-F8678E0D4CBF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18800" cy="4525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b="1" i="1" dirty="0" err="1" smtClean="0">
                <a:solidFill>
                  <a:schemeClr val="accent3">
                    <a:lumMod val="75000"/>
                  </a:schemeClr>
                </a:solidFill>
              </a:rPr>
              <a:t>Análisis</a:t>
            </a:r>
            <a:r>
              <a:rPr lang="en-GB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b="1" i="1" dirty="0" err="1" smtClean="0">
                <a:solidFill>
                  <a:schemeClr val="accent3">
                    <a:lumMod val="75000"/>
                  </a:schemeClr>
                </a:solidFill>
              </a:rPr>
              <a:t>Preliminar</a:t>
            </a:r>
            <a:r>
              <a:rPr lang="en-GB" b="1" i="1" dirty="0" smtClean="0">
                <a:solidFill>
                  <a:schemeClr val="accent3">
                    <a:lumMod val="75000"/>
                  </a:schemeClr>
                </a:solidFill>
              </a:rPr>
              <a:t> de </a:t>
            </a:r>
            <a:r>
              <a:rPr lang="en-GB" b="1" i="1" dirty="0" err="1" smtClean="0">
                <a:solidFill>
                  <a:schemeClr val="accent3">
                    <a:lumMod val="75000"/>
                  </a:schemeClr>
                </a:solidFill>
              </a:rPr>
              <a:t>las</a:t>
            </a:r>
            <a:r>
              <a:rPr lang="en-GB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b="1" i="1" dirty="0" err="1" smtClean="0">
                <a:solidFill>
                  <a:schemeClr val="accent3">
                    <a:lumMod val="75000"/>
                  </a:schemeClr>
                </a:solidFill>
              </a:rPr>
              <a:t>Lineas</a:t>
            </a:r>
            <a:r>
              <a:rPr lang="en-GB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b="1" i="1" dirty="0" err="1" smtClean="0">
                <a:solidFill>
                  <a:schemeClr val="accent3">
                    <a:lumMod val="75000"/>
                  </a:schemeClr>
                </a:solidFill>
              </a:rPr>
              <a:t>Directrices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dirty="0" smtClean="0"/>
              <a:t>115 OECD TGs </a:t>
            </a:r>
          </a:p>
          <a:p>
            <a:pPr algn="just">
              <a:buNone/>
            </a:pPr>
            <a:r>
              <a:rPr lang="en-GB" dirty="0" smtClean="0"/>
              <a:t>        </a:t>
            </a:r>
          </a:p>
          <a:p>
            <a:pPr algn="just">
              <a:buNone/>
            </a:pPr>
            <a:r>
              <a:rPr lang="en-GB" dirty="0" smtClean="0"/>
              <a:t>	</a:t>
            </a:r>
            <a:r>
              <a:rPr lang="en-GB" dirty="0" err="1" smtClean="0"/>
              <a:t>Metodologías</a:t>
            </a:r>
            <a:r>
              <a:rPr lang="en-GB" dirty="0" smtClean="0"/>
              <a:t> </a:t>
            </a:r>
            <a:r>
              <a:rPr lang="en-GB" dirty="0" err="1" smtClean="0"/>
              <a:t>existentes</a:t>
            </a:r>
            <a:r>
              <a:rPr lang="en-GB" dirty="0" smtClean="0"/>
              <a:t> </a:t>
            </a:r>
            <a:r>
              <a:rPr lang="en-GB" dirty="0" err="1" smtClean="0"/>
              <a:t>aplicables</a:t>
            </a:r>
            <a:r>
              <a:rPr lang="en-GB" dirty="0" smtClean="0"/>
              <a:t> </a:t>
            </a:r>
            <a:r>
              <a:rPr lang="en-GB" dirty="0" err="1" smtClean="0"/>
              <a:t>pero</a:t>
            </a:r>
            <a:r>
              <a:rPr lang="en-GB" dirty="0" smtClean="0"/>
              <a:t> </a:t>
            </a:r>
            <a:r>
              <a:rPr lang="en-GB" dirty="0" err="1" smtClean="0"/>
              <a:t>necesidad</a:t>
            </a:r>
            <a:r>
              <a:rPr lang="en-GB" dirty="0" smtClean="0"/>
              <a:t> de </a:t>
            </a:r>
            <a:r>
              <a:rPr lang="en-GB" dirty="0" err="1" smtClean="0"/>
              <a:t>hacer</a:t>
            </a:r>
            <a:r>
              <a:rPr lang="en-GB" dirty="0" smtClean="0"/>
              <a:t> </a:t>
            </a:r>
            <a:r>
              <a:rPr lang="en-GB" dirty="0" err="1" smtClean="0"/>
              <a:t>modificaciones</a:t>
            </a:r>
            <a:r>
              <a:rPr lang="en-GB" dirty="0" smtClean="0"/>
              <a:t>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sean</a:t>
            </a:r>
            <a:r>
              <a:rPr lang="en-GB" dirty="0" smtClean="0"/>
              <a:t> </a:t>
            </a:r>
            <a:r>
              <a:rPr lang="en-GB" dirty="0" err="1" smtClean="0"/>
              <a:t>totalmente</a:t>
            </a:r>
            <a:r>
              <a:rPr lang="en-GB" dirty="0" smtClean="0"/>
              <a:t> </a:t>
            </a:r>
            <a:r>
              <a:rPr lang="en-GB" dirty="0" err="1" smtClean="0"/>
              <a:t>aplicables</a:t>
            </a:r>
            <a:r>
              <a:rPr lang="en-GB" dirty="0" smtClean="0"/>
              <a:t> a los NM. </a:t>
            </a:r>
          </a:p>
          <a:p>
            <a:pPr algn="just">
              <a:buNone/>
            </a:pPr>
            <a:r>
              <a:rPr lang="en-GB" dirty="0" smtClean="0"/>
              <a:t>    </a:t>
            </a:r>
          </a:p>
          <a:p>
            <a:pPr algn="just"/>
            <a:r>
              <a:rPr lang="en-GB" b="1" i="1" dirty="0" smtClean="0">
                <a:solidFill>
                  <a:schemeClr val="accent3">
                    <a:lumMod val="75000"/>
                  </a:schemeClr>
                </a:solidFill>
              </a:rPr>
              <a:t>Guidance on Sample Preparation and </a:t>
            </a:r>
            <a:r>
              <a:rPr lang="en-GB" b="1" i="1" dirty="0" err="1" smtClean="0">
                <a:solidFill>
                  <a:schemeClr val="accent3">
                    <a:lumMod val="75000"/>
                  </a:schemeClr>
                </a:solidFill>
              </a:rPr>
              <a:t>Dosimetry</a:t>
            </a:r>
            <a:r>
              <a:rPr lang="en-GB" b="1" i="1" dirty="0" smtClean="0">
                <a:solidFill>
                  <a:schemeClr val="accent3">
                    <a:lumMod val="75000"/>
                  </a:schemeClr>
                </a:solidFill>
              </a:rPr>
              <a:t> (GSPD)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DE7FC58B-082B-4C39-A1A0-91864B3AF99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b="1" dirty="0" err="1" smtClean="0">
                <a:solidFill>
                  <a:srgbClr val="1730E9"/>
                </a:solidFill>
              </a:rPr>
              <a:t>Desarrollo</a:t>
            </a:r>
            <a:r>
              <a:rPr lang="en-US" b="1" dirty="0" smtClean="0">
                <a:solidFill>
                  <a:srgbClr val="1730E9"/>
                </a:solidFill>
              </a:rPr>
              <a:t> de </a:t>
            </a:r>
            <a:r>
              <a:rPr lang="en-US" b="1" dirty="0" err="1" smtClean="0">
                <a:solidFill>
                  <a:srgbClr val="1730E9"/>
                </a:solidFill>
              </a:rPr>
              <a:t>Documentos</a:t>
            </a:r>
            <a:endParaRPr lang="en-US" b="1" dirty="0">
              <a:solidFill>
                <a:srgbClr val="1730E9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04800" y="3048000"/>
            <a:ext cx="504056" cy="57606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DE7FC58B-082B-4C39-A1A0-91864B3AF99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b="1" dirty="0" err="1" smtClean="0">
                <a:solidFill>
                  <a:srgbClr val="1730E9"/>
                </a:solidFill>
              </a:rPr>
              <a:t>Serie</a:t>
            </a:r>
            <a:r>
              <a:rPr lang="en-GB" b="1" dirty="0" smtClean="0">
                <a:solidFill>
                  <a:srgbClr val="1730E9"/>
                </a:solidFill>
              </a:rPr>
              <a:t> de </a:t>
            </a:r>
            <a:r>
              <a:rPr lang="en-GB" b="1" dirty="0" err="1" smtClean="0">
                <a:solidFill>
                  <a:srgbClr val="1730E9"/>
                </a:solidFill>
              </a:rPr>
              <a:t>Talleres</a:t>
            </a:r>
            <a:endParaRPr lang="en-US" b="1" dirty="0">
              <a:solidFill>
                <a:srgbClr val="1730E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636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76671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Arial" pitchFamily="34" charset="0"/>
              <a:buChar char="•"/>
            </a:pPr>
            <a:r>
              <a:rPr lang="en-GB" sz="2400" b="1" u="sng" dirty="0" err="1" smtClean="0">
                <a:solidFill>
                  <a:srgbClr val="49467E"/>
                </a:solidFill>
              </a:rPr>
              <a:t>Destino</a:t>
            </a:r>
            <a:r>
              <a:rPr lang="en-GB" sz="2400" b="1" u="sng" dirty="0" smtClean="0">
                <a:solidFill>
                  <a:srgbClr val="49467E"/>
                </a:solidFill>
              </a:rPr>
              <a:t> </a:t>
            </a:r>
            <a:r>
              <a:rPr lang="en-GB" sz="2400" b="1" u="sng" dirty="0" err="1" smtClean="0">
                <a:solidFill>
                  <a:srgbClr val="49467E"/>
                </a:solidFill>
              </a:rPr>
              <a:t>Ambiental</a:t>
            </a:r>
            <a:r>
              <a:rPr lang="en-GB" sz="2400" b="1" u="sng" dirty="0" smtClean="0">
                <a:solidFill>
                  <a:srgbClr val="49467E"/>
                </a:solidFill>
              </a:rPr>
              <a:t> y eco-</a:t>
            </a:r>
            <a:r>
              <a:rPr lang="en-GB" sz="2400" b="1" u="sng" dirty="0" err="1" smtClean="0">
                <a:solidFill>
                  <a:srgbClr val="49467E"/>
                </a:solidFill>
              </a:rPr>
              <a:t>toxicidad</a:t>
            </a:r>
            <a:endParaRPr lang="en-GB" sz="2400" b="1" u="sng" dirty="0" smtClean="0">
              <a:solidFill>
                <a:srgbClr val="49467E"/>
              </a:solidFill>
            </a:endParaRPr>
          </a:p>
          <a:p>
            <a:pPr marL="400050" indent="-400050"/>
            <a:r>
              <a:rPr lang="en-GB" sz="2000" b="1" dirty="0" smtClean="0">
                <a:solidFill>
                  <a:srgbClr val="49467E"/>
                </a:solidFill>
              </a:rPr>
              <a:t>		</a:t>
            </a:r>
            <a:r>
              <a:rPr lang="en-GB" sz="2000" b="1" dirty="0" smtClean="0">
                <a:solidFill>
                  <a:srgbClr val="5B9A4C"/>
                </a:solidFill>
              </a:rPr>
              <a:t>(29-31 </a:t>
            </a:r>
            <a:r>
              <a:rPr lang="en-GB" sz="2000" b="1" dirty="0" err="1" smtClean="0">
                <a:solidFill>
                  <a:srgbClr val="5B9A4C"/>
                </a:solidFill>
              </a:rPr>
              <a:t>Enero</a:t>
            </a:r>
            <a:r>
              <a:rPr lang="en-GB" sz="2000" b="1" dirty="0" smtClean="0">
                <a:solidFill>
                  <a:srgbClr val="5B9A4C"/>
                </a:solidFill>
              </a:rPr>
              <a:t> 2013, </a:t>
            </a:r>
            <a:r>
              <a:rPr lang="en-GB" sz="2000" b="1" dirty="0" err="1" smtClean="0">
                <a:solidFill>
                  <a:srgbClr val="5B9A4C"/>
                </a:solidFill>
              </a:rPr>
              <a:t>Alemania</a:t>
            </a:r>
            <a:r>
              <a:rPr lang="en-GB" sz="2000" b="1" dirty="0" smtClean="0">
                <a:solidFill>
                  <a:srgbClr val="5B9A4C"/>
                </a:solidFill>
              </a:rPr>
              <a:t>)</a:t>
            </a:r>
          </a:p>
          <a:p>
            <a:pPr marL="400050" indent="-400050"/>
            <a:endParaRPr lang="en-GB" sz="2000" b="1" dirty="0" smtClean="0">
              <a:solidFill>
                <a:srgbClr val="49467E"/>
              </a:solidFill>
            </a:endParaRPr>
          </a:p>
          <a:p>
            <a:pPr marL="400050" indent="-400050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49467E"/>
                </a:solidFill>
              </a:rPr>
              <a:t>  </a:t>
            </a:r>
            <a:r>
              <a:rPr lang="en-GB" sz="2400" b="1" u="sng" dirty="0" err="1" smtClean="0">
                <a:solidFill>
                  <a:srgbClr val="49467E"/>
                </a:solidFill>
              </a:rPr>
              <a:t>Propiedades</a:t>
            </a:r>
            <a:r>
              <a:rPr lang="en-GB" sz="2400" b="1" u="sng" dirty="0" smtClean="0">
                <a:solidFill>
                  <a:srgbClr val="49467E"/>
                </a:solidFill>
              </a:rPr>
              <a:t> </a:t>
            </a:r>
            <a:r>
              <a:rPr lang="en-GB" sz="2400" b="1" u="sng" dirty="0" err="1" smtClean="0">
                <a:solidFill>
                  <a:srgbClr val="49467E"/>
                </a:solidFill>
              </a:rPr>
              <a:t>Físico</a:t>
            </a:r>
            <a:r>
              <a:rPr lang="en-GB" sz="2400" b="1" u="sng" dirty="0" smtClean="0">
                <a:solidFill>
                  <a:srgbClr val="49467E"/>
                </a:solidFill>
              </a:rPr>
              <a:t>- </a:t>
            </a:r>
            <a:r>
              <a:rPr lang="en-GB" sz="2400" b="1" u="sng" dirty="0" err="1" smtClean="0">
                <a:solidFill>
                  <a:srgbClr val="49467E"/>
                </a:solidFill>
              </a:rPr>
              <a:t>químicos</a:t>
            </a:r>
            <a:endParaRPr lang="en-GB" sz="2400" b="1" u="sng" dirty="0" smtClean="0">
              <a:solidFill>
                <a:srgbClr val="49467E"/>
              </a:solidFill>
            </a:endParaRPr>
          </a:p>
          <a:p>
            <a:pPr marL="400050" indent="-400050"/>
            <a:r>
              <a:rPr lang="en-GB" sz="2000" b="1" dirty="0" smtClean="0">
                <a:solidFill>
                  <a:srgbClr val="49467E"/>
                </a:solidFill>
              </a:rPr>
              <a:t>		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(28 </a:t>
            </a: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Febrero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- 1 Marz0, Mexico)</a:t>
            </a:r>
          </a:p>
          <a:p>
            <a:pPr marL="400050" indent="-400050"/>
            <a:endParaRPr lang="en-GB" sz="2000" b="1" dirty="0" smtClean="0">
              <a:solidFill>
                <a:srgbClr val="49467E"/>
              </a:solidFill>
            </a:endParaRPr>
          </a:p>
          <a:p>
            <a:pPr marL="400050" indent="-400050">
              <a:buFont typeface="Arial" pitchFamily="34" charset="0"/>
              <a:buChar char="•"/>
            </a:pPr>
            <a:r>
              <a:rPr lang="en-GB" sz="2400" b="1" dirty="0" smtClean="0">
                <a:solidFill>
                  <a:srgbClr val="49467E"/>
                </a:solidFill>
              </a:rPr>
              <a:t> </a:t>
            </a:r>
            <a:r>
              <a:rPr lang="en-GB" sz="2400" b="1" u="sng" dirty="0" err="1" smtClean="0">
                <a:solidFill>
                  <a:srgbClr val="49467E"/>
                </a:solidFill>
              </a:rPr>
              <a:t>Nano</a:t>
            </a:r>
            <a:r>
              <a:rPr lang="en-GB" sz="2400" b="1" u="sng" dirty="0" smtClean="0">
                <a:solidFill>
                  <a:srgbClr val="49467E"/>
                </a:solidFill>
              </a:rPr>
              <a:t> </a:t>
            </a:r>
            <a:r>
              <a:rPr lang="en-GB" sz="2400" b="1" u="sng" dirty="0" err="1" smtClean="0">
                <a:solidFill>
                  <a:srgbClr val="49467E"/>
                </a:solidFill>
              </a:rPr>
              <a:t>genotoxicidad</a:t>
            </a:r>
            <a:r>
              <a:rPr lang="en-GB" sz="2400" b="1" u="sng" dirty="0" smtClean="0">
                <a:solidFill>
                  <a:srgbClr val="49467E"/>
                </a:solidFill>
              </a:rPr>
              <a:t> y </a:t>
            </a:r>
            <a:r>
              <a:rPr lang="en-GB" sz="2400" b="1" u="sng" dirty="0" err="1" smtClean="0">
                <a:solidFill>
                  <a:srgbClr val="49467E"/>
                </a:solidFill>
              </a:rPr>
              <a:t>Mecanística</a:t>
            </a:r>
            <a:endParaRPr lang="en-GB" sz="2400" b="1" u="sng" dirty="0" smtClean="0">
              <a:solidFill>
                <a:srgbClr val="49467E"/>
              </a:solidFill>
            </a:endParaRPr>
          </a:p>
          <a:p>
            <a:pPr marL="400050" indent="-400050"/>
            <a:r>
              <a:rPr lang="en-GB" sz="2000" b="1" dirty="0" smtClean="0">
                <a:solidFill>
                  <a:srgbClr val="49467E"/>
                </a:solidFill>
              </a:rPr>
              <a:t>	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	(</a:t>
            </a: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Septiembre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 2013, Canada)</a:t>
            </a:r>
            <a:r>
              <a:rPr lang="en-GB" sz="2000" b="1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400050" indent="-400050"/>
            <a:endParaRPr lang="en-GB" sz="2000" b="1" u="sng" dirty="0" smtClean="0">
              <a:solidFill>
                <a:srgbClr val="49467E"/>
              </a:solidFill>
            </a:endParaRPr>
          </a:p>
          <a:p>
            <a:pPr marL="400050" indent="-400050">
              <a:buFont typeface="Arial" pitchFamily="34" charset="0"/>
              <a:buChar char="•"/>
            </a:pPr>
            <a:r>
              <a:rPr lang="en-GB" sz="2400" b="1" u="sng" dirty="0" err="1" smtClean="0">
                <a:solidFill>
                  <a:srgbClr val="49467E"/>
                </a:solidFill>
              </a:rPr>
              <a:t>Toxicogenética</a:t>
            </a:r>
            <a:r>
              <a:rPr lang="en-GB" sz="2400" b="1" u="sng" dirty="0" smtClean="0">
                <a:solidFill>
                  <a:srgbClr val="49467E"/>
                </a:solidFill>
              </a:rPr>
              <a:t> </a:t>
            </a:r>
            <a:r>
              <a:rPr lang="en-GB" sz="2000" b="1" u="sng" dirty="0" smtClean="0">
                <a:solidFill>
                  <a:srgbClr val="49467E"/>
                </a:solidFill>
              </a:rPr>
              <a:t> </a:t>
            </a:r>
          </a:p>
          <a:p>
            <a:pPr marL="400050" indent="-400050"/>
            <a:r>
              <a:rPr lang="en-GB" sz="2000" b="1" dirty="0" smtClean="0">
                <a:solidFill>
                  <a:srgbClr val="49467E"/>
                </a:solidFill>
              </a:rPr>
              <a:t>		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Febrero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 2014, </a:t>
            </a: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Corea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marL="400050" indent="-400050"/>
            <a:endParaRPr lang="en-GB" sz="2000" b="1" dirty="0" smtClean="0">
              <a:solidFill>
                <a:srgbClr val="49467E"/>
              </a:solidFill>
            </a:endParaRPr>
          </a:p>
          <a:p>
            <a:pPr marL="400050" indent="-400050">
              <a:buFont typeface="Arial" pitchFamily="34" charset="0"/>
              <a:buChar char="•"/>
            </a:pPr>
            <a:r>
              <a:rPr lang="en-GB" sz="2400" b="1" u="sng" dirty="0" err="1" smtClean="0">
                <a:solidFill>
                  <a:srgbClr val="49467E"/>
                </a:solidFill>
              </a:rPr>
              <a:t>Categorización</a:t>
            </a:r>
            <a:r>
              <a:rPr lang="en-GB" sz="2400" b="1" u="sng" dirty="0" smtClean="0">
                <a:solidFill>
                  <a:srgbClr val="49467E"/>
                </a:solidFill>
              </a:rPr>
              <a:t> de </a:t>
            </a:r>
            <a:r>
              <a:rPr lang="en-GB" sz="2400" b="1" u="sng" dirty="0" err="1" smtClean="0">
                <a:solidFill>
                  <a:srgbClr val="49467E"/>
                </a:solidFill>
              </a:rPr>
              <a:t>nanomateriales</a:t>
            </a:r>
            <a:r>
              <a:rPr lang="en-GB" sz="2400" b="1" u="sng" dirty="0" smtClean="0">
                <a:solidFill>
                  <a:srgbClr val="49467E"/>
                </a:solidFill>
              </a:rPr>
              <a:t> </a:t>
            </a:r>
          </a:p>
          <a:p>
            <a:pPr marL="400050" indent="-400050"/>
            <a:r>
              <a:rPr lang="en-GB" sz="2000" b="1" dirty="0" smtClean="0">
                <a:solidFill>
                  <a:srgbClr val="49467E"/>
                </a:solidFill>
              </a:rPr>
              <a:t>		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( Primavera 2014, </a:t>
            </a: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Estados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Unidos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en-US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78DA2B-B6A5-449A-85B4-A1F72531EC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32656"/>
            <a:ext cx="7848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1730E9"/>
                </a:solidFill>
              </a:rPr>
              <a:t>Evaluación</a:t>
            </a:r>
            <a:r>
              <a:rPr lang="en-US" b="1" dirty="0" smtClean="0">
                <a:solidFill>
                  <a:srgbClr val="1730E9"/>
                </a:solidFill>
              </a:rPr>
              <a:t> del </a:t>
            </a:r>
            <a:r>
              <a:rPr lang="en-US" b="1" dirty="0" err="1" smtClean="0">
                <a:solidFill>
                  <a:srgbClr val="1730E9"/>
                </a:solidFill>
              </a:rPr>
              <a:t>Programa</a:t>
            </a:r>
            <a:r>
              <a:rPr lang="en-US" b="1" dirty="0" smtClean="0">
                <a:solidFill>
                  <a:srgbClr val="1730E9"/>
                </a:solidFill>
              </a:rPr>
              <a:t>: 2007-2012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28600" y="1988840"/>
            <a:ext cx="8686800" cy="265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spcAft>
                <a:spcPts val="600"/>
              </a:spcAft>
              <a:buClr>
                <a:srgbClr val="0073CF"/>
              </a:buClr>
              <a:buSzPct val="130000"/>
            </a:pPr>
            <a:r>
              <a:rPr lang="en-US" sz="3200" i="1" dirty="0" smtClean="0">
                <a:solidFill>
                  <a:srgbClr val="49467E"/>
                </a:solidFill>
              </a:rPr>
              <a:t>El </a:t>
            </a:r>
            <a:r>
              <a:rPr lang="en-US" sz="3200" i="1" dirty="0" err="1" smtClean="0">
                <a:solidFill>
                  <a:srgbClr val="49467E"/>
                </a:solidFill>
              </a:rPr>
              <a:t>trabajo</a:t>
            </a:r>
            <a:r>
              <a:rPr lang="en-US" sz="3200" i="1" dirty="0" smtClean="0">
                <a:solidFill>
                  <a:srgbClr val="49467E"/>
                </a:solidFill>
              </a:rPr>
              <a:t> </a:t>
            </a:r>
            <a:r>
              <a:rPr lang="en-US" sz="3200" i="1" dirty="0" err="1" smtClean="0">
                <a:solidFill>
                  <a:srgbClr val="49467E"/>
                </a:solidFill>
              </a:rPr>
              <a:t>desarrollado</a:t>
            </a:r>
            <a:r>
              <a:rPr lang="en-US" sz="3200" i="1" dirty="0" smtClean="0">
                <a:solidFill>
                  <a:srgbClr val="49467E"/>
                </a:solidFill>
              </a:rPr>
              <a:t> </a:t>
            </a:r>
            <a:r>
              <a:rPr lang="en-US" sz="3200" i="1" dirty="0" err="1" smtClean="0">
                <a:solidFill>
                  <a:srgbClr val="49467E"/>
                </a:solidFill>
              </a:rPr>
              <a:t>hasta</a:t>
            </a:r>
            <a:r>
              <a:rPr lang="en-US" sz="3200" i="1" dirty="0" smtClean="0">
                <a:solidFill>
                  <a:srgbClr val="49467E"/>
                </a:solidFill>
              </a:rPr>
              <a:t> la </a:t>
            </a:r>
            <a:r>
              <a:rPr lang="en-US" sz="3200" i="1" dirty="0" err="1" smtClean="0">
                <a:solidFill>
                  <a:srgbClr val="49467E"/>
                </a:solidFill>
              </a:rPr>
              <a:t>fecha</a:t>
            </a:r>
            <a:r>
              <a:rPr lang="en-US" sz="3200" i="1" dirty="0" smtClean="0">
                <a:solidFill>
                  <a:srgbClr val="49467E"/>
                </a:solidFill>
              </a:rPr>
              <a:t> en la OCDE y en </a:t>
            </a:r>
            <a:r>
              <a:rPr lang="en-US" sz="3200" i="1" dirty="0" err="1" smtClean="0">
                <a:solidFill>
                  <a:srgbClr val="49467E"/>
                </a:solidFill>
              </a:rPr>
              <a:t>varios</a:t>
            </a:r>
            <a:r>
              <a:rPr lang="en-US" sz="3200" i="1" dirty="0" smtClean="0">
                <a:solidFill>
                  <a:srgbClr val="49467E"/>
                </a:solidFill>
              </a:rPr>
              <a:t> </a:t>
            </a:r>
            <a:r>
              <a:rPr lang="en-US" sz="3200" i="1" dirty="0" err="1" smtClean="0">
                <a:solidFill>
                  <a:srgbClr val="49467E"/>
                </a:solidFill>
              </a:rPr>
              <a:t>países</a:t>
            </a:r>
            <a:r>
              <a:rPr lang="en-US" sz="3200" i="1" dirty="0" smtClean="0">
                <a:solidFill>
                  <a:srgbClr val="49467E"/>
                </a:solidFill>
              </a:rPr>
              <a:t> </a:t>
            </a:r>
            <a:r>
              <a:rPr lang="en-US" sz="3200" i="1" dirty="0" err="1" smtClean="0">
                <a:solidFill>
                  <a:srgbClr val="49467E"/>
                </a:solidFill>
              </a:rPr>
              <a:t>miembros</a:t>
            </a:r>
            <a:r>
              <a:rPr lang="en-US" sz="3200" i="1" dirty="0" smtClean="0">
                <a:solidFill>
                  <a:srgbClr val="49467E"/>
                </a:solidFill>
              </a:rPr>
              <a:t>, </a:t>
            </a:r>
            <a:r>
              <a:rPr lang="en-US" sz="3200" i="1" dirty="0" err="1" smtClean="0">
                <a:solidFill>
                  <a:srgbClr val="49467E"/>
                </a:solidFill>
              </a:rPr>
              <a:t>para</a:t>
            </a:r>
            <a:r>
              <a:rPr lang="en-US" sz="3200" i="1" dirty="0" smtClean="0">
                <a:solidFill>
                  <a:srgbClr val="49467E"/>
                </a:solidFill>
              </a:rPr>
              <a:t> la </a:t>
            </a:r>
            <a:r>
              <a:rPr lang="en-US" sz="3200" i="1" dirty="0" err="1" smtClean="0">
                <a:solidFill>
                  <a:srgbClr val="49467E"/>
                </a:solidFill>
              </a:rPr>
              <a:t>prueba</a:t>
            </a:r>
            <a:r>
              <a:rPr lang="en-US" sz="3200" i="1" dirty="0" smtClean="0">
                <a:solidFill>
                  <a:srgbClr val="49467E"/>
                </a:solidFill>
              </a:rPr>
              <a:t> y la </a:t>
            </a:r>
            <a:r>
              <a:rPr lang="en-US" sz="3200" i="1" dirty="0" err="1" smtClean="0">
                <a:solidFill>
                  <a:srgbClr val="49467E"/>
                </a:solidFill>
              </a:rPr>
              <a:t>evaluación</a:t>
            </a:r>
            <a:r>
              <a:rPr lang="en-US" sz="3200" i="1" dirty="0" smtClean="0">
                <a:solidFill>
                  <a:srgbClr val="49467E"/>
                </a:solidFill>
              </a:rPr>
              <a:t> de </a:t>
            </a:r>
            <a:r>
              <a:rPr lang="en-US" sz="3200" i="1" dirty="0" err="1" smtClean="0">
                <a:solidFill>
                  <a:srgbClr val="49467E"/>
                </a:solidFill>
              </a:rPr>
              <a:t>químicos</a:t>
            </a:r>
            <a:r>
              <a:rPr lang="en-US" sz="3200" i="1" dirty="0" smtClean="0">
                <a:solidFill>
                  <a:srgbClr val="49467E"/>
                </a:solidFill>
              </a:rPr>
              <a:t> son </a:t>
            </a:r>
            <a:r>
              <a:rPr lang="en-US" sz="3200" i="1" dirty="0" err="1" smtClean="0">
                <a:solidFill>
                  <a:srgbClr val="49467E"/>
                </a:solidFill>
              </a:rPr>
              <a:t>generalmente</a:t>
            </a:r>
            <a:r>
              <a:rPr lang="en-US" sz="3200" i="1" dirty="0" smtClean="0">
                <a:solidFill>
                  <a:srgbClr val="49467E"/>
                </a:solidFill>
              </a:rPr>
              <a:t> </a:t>
            </a:r>
            <a:r>
              <a:rPr lang="en-US" sz="3200" i="1" dirty="0" err="1" smtClean="0">
                <a:solidFill>
                  <a:srgbClr val="49467E"/>
                </a:solidFill>
              </a:rPr>
              <a:t>apropiados</a:t>
            </a:r>
            <a:r>
              <a:rPr lang="en-US" sz="3200" i="1" dirty="0" smtClean="0">
                <a:solidFill>
                  <a:srgbClr val="49467E"/>
                </a:solidFill>
              </a:rPr>
              <a:t> </a:t>
            </a:r>
            <a:r>
              <a:rPr lang="en-US" sz="3200" i="1" dirty="0" err="1" smtClean="0">
                <a:solidFill>
                  <a:srgbClr val="49467E"/>
                </a:solidFill>
              </a:rPr>
              <a:t>para</a:t>
            </a:r>
            <a:r>
              <a:rPr lang="en-US" sz="3200" i="1" dirty="0" smtClean="0">
                <a:solidFill>
                  <a:srgbClr val="49467E"/>
                </a:solidFill>
              </a:rPr>
              <a:t> </a:t>
            </a:r>
            <a:r>
              <a:rPr lang="en-US" sz="3200" i="1" dirty="0" err="1" smtClean="0">
                <a:solidFill>
                  <a:srgbClr val="49467E"/>
                </a:solidFill>
              </a:rPr>
              <a:t>nanomateriales</a:t>
            </a:r>
            <a:r>
              <a:rPr lang="en-US" sz="3200" i="1" dirty="0" smtClean="0">
                <a:solidFill>
                  <a:srgbClr val="49467E"/>
                </a:solidFill>
              </a:rPr>
              <a:t> sin embargo </a:t>
            </a:r>
            <a:r>
              <a:rPr lang="en-US" sz="3200" i="1" dirty="0" err="1" smtClean="0">
                <a:solidFill>
                  <a:srgbClr val="49467E"/>
                </a:solidFill>
              </a:rPr>
              <a:t>puede</a:t>
            </a:r>
            <a:r>
              <a:rPr lang="en-US" sz="3200" i="1" dirty="0" smtClean="0">
                <a:solidFill>
                  <a:srgbClr val="49467E"/>
                </a:solidFill>
              </a:rPr>
              <a:t> </a:t>
            </a:r>
            <a:r>
              <a:rPr lang="en-US" sz="3200" i="1" dirty="0" err="1" smtClean="0">
                <a:solidFill>
                  <a:srgbClr val="49467E"/>
                </a:solidFill>
              </a:rPr>
              <a:t>tener</a:t>
            </a:r>
            <a:r>
              <a:rPr lang="en-US" sz="3200" i="1" dirty="0" smtClean="0">
                <a:solidFill>
                  <a:srgbClr val="49467E"/>
                </a:solidFill>
              </a:rPr>
              <a:t> </a:t>
            </a:r>
            <a:r>
              <a:rPr lang="en-US" sz="3200" i="1" dirty="0" err="1" smtClean="0">
                <a:solidFill>
                  <a:srgbClr val="49467E"/>
                </a:solidFill>
              </a:rPr>
              <a:t>que</a:t>
            </a:r>
            <a:r>
              <a:rPr lang="en-US" sz="3200" i="1" dirty="0" smtClean="0">
                <a:solidFill>
                  <a:srgbClr val="49467E"/>
                </a:solidFill>
              </a:rPr>
              <a:t> ser </a:t>
            </a:r>
            <a:r>
              <a:rPr lang="en-US" sz="3200" i="1" dirty="0" err="1" smtClean="0">
                <a:solidFill>
                  <a:srgbClr val="49467E"/>
                </a:solidFill>
              </a:rPr>
              <a:t>adaptados</a:t>
            </a:r>
            <a:r>
              <a:rPr lang="en-US" sz="3200" i="1" dirty="0" smtClean="0">
                <a:solidFill>
                  <a:srgbClr val="49467E"/>
                </a:solidFill>
              </a:rPr>
              <a:t> a </a:t>
            </a:r>
            <a:r>
              <a:rPr lang="en-US" sz="3200" i="1" dirty="0" err="1" smtClean="0">
                <a:solidFill>
                  <a:srgbClr val="49467E"/>
                </a:solidFill>
              </a:rPr>
              <a:t>sus</a:t>
            </a:r>
            <a:r>
              <a:rPr lang="en-US" sz="3200" i="1" dirty="0" smtClean="0">
                <a:solidFill>
                  <a:srgbClr val="49467E"/>
                </a:solidFill>
              </a:rPr>
              <a:t> </a:t>
            </a:r>
            <a:r>
              <a:rPr lang="en-US" sz="3200" i="1" dirty="0" err="1" smtClean="0">
                <a:solidFill>
                  <a:srgbClr val="49467E"/>
                </a:solidFill>
              </a:rPr>
              <a:t>especificidades</a:t>
            </a:r>
            <a:r>
              <a:rPr lang="en-US" sz="3200" i="1" dirty="0" smtClean="0">
                <a:solidFill>
                  <a:srgbClr val="49467E"/>
                </a:solidFill>
              </a:rPr>
              <a:t>.</a:t>
            </a:r>
            <a:r>
              <a:rPr lang="en-US" sz="2800" dirty="0" smtClean="0"/>
              <a:t>	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rgbClr val="0073CF"/>
              </a:buClr>
              <a:buSzPct val="130000"/>
            </a:pP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452563"/>
            <a:ext cx="8686799" cy="4948237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GB" dirty="0" smtClean="0"/>
          </a:p>
          <a:p>
            <a:pPr algn="ctr">
              <a:buNone/>
            </a:pPr>
            <a:r>
              <a:rPr lang="en-GB" i="1" dirty="0" err="1" smtClean="0">
                <a:solidFill>
                  <a:srgbClr val="49467E"/>
                </a:solidFill>
              </a:rPr>
              <a:t>Además</a:t>
            </a:r>
            <a:r>
              <a:rPr lang="en-GB" i="1" dirty="0" smtClean="0">
                <a:solidFill>
                  <a:srgbClr val="49467E"/>
                </a:solidFill>
              </a:rPr>
              <a:t>, el </a:t>
            </a:r>
            <a:r>
              <a:rPr lang="en-GB" i="1" dirty="0" err="1" smtClean="0">
                <a:solidFill>
                  <a:srgbClr val="49467E"/>
                </a:solidFill>
              </a:rPr>
              <a:t>Comité</a:t>
            </a:r>
            <a:r>
              <a:rPr lang="en-GB" i="1" dirty="0" smtClean="0">
                <a:solidFill>
                  <a:srgbClr val="49467E"/>
                </a:solidFill>
              </a:rPr>
              <a:t> de </a:t>
            </a:r>
            <a:r>
              <a:rPr lang="en-GB" i="1" dirty="0" err="1" smtClean="0">
                <a:solidFill>
                  <a:srgbClr val="49467E"/>
                </a:solidFill>
              </a:rPr>
              <a:t>Químicos</a:t>
            </a:r>
            <a:r>
              <a:rPr lang="en-GB" i="1" dirty="0" smtClean="0">
                <a:solidFill>
                  <a:srgbClr val="49467E"/>
                </a:solidFill>
              </a:rPr>
              <a:t> </a:t>
            </a:r>
            <a:r>
              <a:rPr lang="en-GB" i="1" dirty="0" err="1" smtClean="0">
                <a:solidFill>
                  <a:srgbClr val="49467E"/>
                </a:solidFill>
              </a:rPr>
              <a:t>invitó</a:t>
            </a:r>
            <a:r>
              <a:rPr lang="en-GB" i="1" dirty="0" smtClean="0">
                <a:solidFill>
                  <a:srgbClr val="49467E"/>
                </a:solidFill>
              </a:rPr>
              <a:t> al OECD </a:t>
            </a:r>
            <a:r>
              <a:rPr lang="en-GB" i="1" dirty="0" err="1" smtClean="0">
                <a:solidFill>
                  <a:srgbClr val="49467E"/>
                </a:solidFill>
              </a:rPr>
              <a:t>Secretariado</a:t>
            </a:r>
            <a:r>
              <a:rPr lang="en-GB" i="1" dirty="0" smtClean="0">
                <a:solidFill>
                  <a:srgbClr val="49467E"/>
                </a:solidFill>
              </a:rPr>
              <a:t> </a:t>
            </a:r>
            <a:r>
              <a:rPr lang="en-GB" i="1" dirty="0" err="1" smtClean="0">
                <a:solidFill>
                  <a:srgbClr val="49467E"/>
                </a:solidFill>
              </a:rPr>
              <a:t>explorar</a:t>
            </a:r>
            <a:r>
              <a:rPr lang="en-GB" i="1" dirty="0" smtClean="0">
                <a:solidFill>
                  <a:srgbClr val="49467E"/>
                </a:solidFill>
              </a:rPr>
              <a:t> la </a:t>
            </a:r>
            <a:r>
              <a:rPr lang="en-GB" i="1" dirty="0" err="1" smtClean="0">
                <a:solidFill>
                  <a:srgbClr val="49467E"/>
                </a:solidFill>
              </a:rPr>
              <a:t>posibilidad</a:t>
            </a:r>
            <a:r>
              <a:rPr lang="en-GB" i="1" dirty="0" smtClean="0">
                <a:solidFill>
                  <a:srgbClr val="49467E"/>
                </a:solidFill>
              </a:rPr>
              <a:t> de </a:t>
            </a:r>
            <a:r>
              <a:rPr lang="en-GB" i="1" dirty="0" err="1" smtClean="0">
                <a:solidFill>
                  <a:srgbClr val="49467E"/>
                </a:solidFill>
              </a:rPr>
              <a:t>desarrollar</a:t>
            </a:r>
            <a:r>
              <a:rPr lang="en-GB" i="1" dirty="0" smtClean="0">
                <a:solidFill>
                  <a:srgbClr val="49467E"/>
                </a:solidFill>
              </a:rPr>
              <a:t> </a:t>
            </a:r>
            <a:r>
              <a:rPr lang="en-GB" i="1" dirty="0" err="1" smtClean="0">
                <a:solidFill>
                  <a:srgbClr val="49467E"/>
                </a:solidFill>
              </a:rPr>
              <a:t>una</a:t>
            </a:r>
            <a:r>
              <a:rPr lang="en-GB" i="1" dirty="0" smtClean="0">
                <a:solidFill>
                  <a:srgbClr val="49467E"/>
                </a:solidFill>
              </a:rPr>
              <a:t> OECD </a:t>
            </a:r>
            <a:r>
              <a:rPr lang="en-GB" i="1" dirty="0" err="1" smtClean="0">
                <a:solidFill>
                  <a:srgbClr val="49467E"/>
                </a:solidFill>
              </a:rPr>
              <a:t>Recomendación</a:t>
            </a:r>
            <a:r>
              <a:rPr lang="en-GB" i="1" dirty="0" smtClean="0">
                <a:solidFill>
                  <a:srgbClr val="49467E"/>
                </a:solidFill>
              </a:rPr>
              <a:t> del </a:t>
            </a:r>
            <a:r>
              <a:rPr lang="en-GB" i="1" dirty="0" err="1" smtClean="0">
                <a:solidFill>
                  <a:srgbClr val="49467E"/>
                </a:solidFill>
              </a:rPr>
              <a:t>Consejo</a:t>
            </a:r>
            <a:r>
              <a:rPr lang="en-GB" i="1" dirty="0" smtClean="0">
                <a:solidFill>
                  <a:srgbClr val="49467E"/>
                </a:solidFill>
              </a:rPr>
              <a:t> </a:t>
            </a:r>
            <a:r>
              <a:rPr lang="en-GB" i="1" dirty="0" err="1" smtClean="0">
                <a:solidFill>
                  <a:srgbClr val="49467E"/>
                </a:solidFill>
              </a:rPr>
              <a:t>sobre</a:t>
            </a:r>
            <a:r>
              <a:rPr lang="en-GB" i="1" dirty="0" smtClean="0">
                <a:solidFill>
                  <a:srgbClr val="49467E"/>
                </a:solidFill>
              </a:rPr>
              <a:t> los </a:t>
            </a:r>
            <a:r>
              <a:rPr lang="en-GB" i="1" dirty="0" err="1" smtClean="0">
                <a:solidFill>
                  <a:srgbClr val="49467E"/>
                </a:solidFill>
              </a:rPr>
              <a:t>nanomateriales</a:t>
            </a:r>
            <a:r>
              <a:rPr lang="en-GB" i="1" dirty="0" smtClean="0">
                <a:solidFill>
                  <a:srgbClr val="49467E"/>
                </a:solidFill>
              </a:rPr>
              <a:t> </a:t>
            </a:r>
            <a:r>
              <a:rPr lang="en-GB" i="1" dirty="0" err="1" smtClean="0">
                <a:solidFill>
                  <a:srgbClr val="49467E"/>
                </a:solidFill>
              </a:rPr>
              <a:t>manufacturados</a:t>
            </a:r>
            <a:r>
              <a:rPr lang="en-GB" i="1" dirty="0" smtClean="0">
                <a:solidFill>
                  <a:srgbClr val="49467E"/>
                </a:solidFill>
              </a:rPr>
              <a:t>.</a:t>
            </a:r>
          </a:p>
          <a:p>
            <a:pPr algn="just"/>
            <a:endParaRPr lang="en-GB" dirty="0" smtClean="0"/>
          </a:p>
        </p:txBody>
      </p:sp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 smtClean="0">
                <a:solidFill>
                  <a:srgbClr val="1730E9"/>
                </a:solidFill>
              </a:rPr>
              <a:t>Recomendación</a:t>
            </a:r>
            <a:r>
              <a:rPr lang="en-GB" sz="4000" b="1" dirty="0" smtClean="0">
                <a:solidFill>
                  <a:srgbClr val="1730E9"/>
                </a:solidFill>
              </a:rPr>
              <a:t> del </a:t>
            </a:r>
            <a:r>
              <a:rPr lang="en-GB" sz="4000" b="1" dirty="0" err="1" smtClean="0">
                <a:solidFill>
                  <a:srgbClr val="1730E9"/>
                </a:solidFill>
              </a:rPr>
              <a:t>Consejo</a:t>
            </a:r>
            <a:r>
              <a:rPr lang="en-GB" sz="4000" b="1" dirty="0" smtClean="0">
                <a:solidFill>
                  <a:srgbClr val="1730E9"/>
                </a:solidFill>
              </a:rPr>
              <a:t> </a:t>
            </a:r>
            <a:r>
              <a:rPr lang="en-GB" sz="4000" b="1" dirty="0" err="1" smtClean="0">
                <a:solidFill>
                  <a:srgbClr val="1730E9"/>
                </a:solidFill>
              </a:rPr>
              <a:t>sobre</a:t>
            </a:r>
            <a:r>
              <a:rPr lang="en-GB" sz="4000" b="1" dirty="0" smtClean="0">
                <a:solidFill>
                  <a:srgbClr val="1730E9"/>
                </a:solidFill>
              </a:rPr>
              <a:t> </a:t>
            </a:r>
            <a:r>
              <a:rPr lang="en-GB" sz="4000" b="1" dirty="0" err="1" smtClean="0">
                <a:solidFill>
                  <a:srgbClr val="1730E9"/>
                </a:solidFill>
              </a:rPr>
              <a:t>Nanomateriales</a:t>
            </a:r>
            <a:endParaRPr lang="en-GB" sz="4000" b="1" dirty="0" smtClean="0">
              <a:solidFill>
                <a:srgbClr val="1730E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0" y="228600"/>
            <a:ext cx="2895600" cy="914400"/>
          </a:xfrm>
          <a:prstGeom prst="rect">
            <a:avLst/>
          </a:prstGeom>
          <a:solidFill>
            <a:srgbClr val="1F1D43"/>
          </a:solidFill>
          <a:ln>
            <a:solidFill>
              <a:srgbClr val="1F1D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CONSEJO</a:t>
            </a:r>
            <a:endParaRPr lang="es-MX" dirty="0"/>
          </a:p>
        </p:txBody>
      </p:sp>
      <p:sp>
        <p:nvSpPr>
          <p:cNvPr id="5" name="Rectangle 4"/>
          <p:cNvSpPr/>
          <p:nvPr/>
        </p:nvSpPr>
        <p:spPr>
          <a:xfrm>
            <a:off x="2590800" y="1295400"/>
            <a:ext cx="3200400" cy="914400"/>
          </a:xfrm>
          <a:prstGeom prst="rect">
            <a:avLst/>
          </a:prstGeom>
          <a:solidFill>
            <a:srgbClr val="1E32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COMITÉ DE QUIMICOS</a:t>
            </a:r>
            <a:endParaRPr lang="es-MX" dirty="0"/>
          </a:p>
        </p:txBody>
      </p:sp>
      <p:sp>
        <p:nvSpPr>
          <p:cNvPr id="6" name="Rectangle 5"/>
          <p:cNvSpPr/>
          <p:nvPr/>
        </p:nvSpPr>
        <p:spPr>
          <a:xfrm>
            <a:off x="1143000" y="3124200"/>
            <a:ext cx="6553200" cy="914400"/>
          </a:xfrm>
          <a:prstGeom prst="rect">
            <a:avLst/>
          </a:prstGeom>
          <a:solidFill>
            <a:srgbClr val="1E32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GRUPO DE TRABAJO SOBRE LOS NANOMATERIALES MANUFACTURADOS</a:t>
            </a:r>
            <a:endParaRPr lang="es-MX" dirty="0"/>
          </a:p>
        </p:txBody>
      </p:sp>
      <p:sp>
        <p:nvSpPr>
          <p:cNvPr id="7" name="Rectangle 6"/>
          <p:cNvSpPr/>
          <p:nvPr/>
        </p:nvSpPr>
        <p:spPr>
          <a:xfrm>
            <a:off x="1600200" y="2362200"/>
            <a:ext cx="54102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Programa de Trabajo 2013-2016</a:t>
            </a:r>
            <a:endParaRPr lang="es-MX" dirty="0"/>
          </a:p>
        </p:txBody>
      </p:sp>
      <p:sp>
        <p:nvSpPr>
          <p:cNvPr id="8" name="Rectangle 7"/>
          <p:cNvSpPr/>
          <p:nvPr/>
        </p:nvSpPr>
        <p:spPr>
          <a:xfrm>
            <a:off x="762000" y="4724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SG</a:t>
            </a:r>
            <a:endParaRPr lang="es-MX" dirty="0"/>
          </a:p>
        </p:txBody>
      </p:sp>
      <p:sp>
        <p:nvSpPr>
          <p:cNvPr id="9" name="Rectangle 8"/>
          <p:cNvSpPr/>
          <p:nvPr/>
        </p:nvSpPr>
        <p:spPr>
          <a:xfrm>
            <a:off x="2209800" y="4724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SG</a:t>
            </a:r>
            <a:endParaRPr lang="es-MX" dirty="0"/>
          </a:p>
        </p:txBody>
      </p:sp>
      <p:sp>
        <p:nvSpPr>
          <p:cNvPr id="10" name="Rectangle 9"/>
          <p:cNvSpPr/>
          <p:nvPr/>
        </p:nvSpPr>
        <p:spPr>
          <a:xfrm>
            <a:off x="3733800" y="4724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SG</a:t>
            </a:r>
            <a:endParaRPr lang="es-MX" dirty="0"/>
          </a:p>
        </p:txBody>
      </p:sp>
      <p:sp>
        <p:nvSpPr>
          <p:cNvPr id="11" name="Rectangle 10"/>
          <p:cNvSpPr/>
          <p:nvPr/>
        </p:nvSpPr>
        <p:spPr>
          <a:xfrm>
            <a:off x="5257800" y="4724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SG</a:t>
            </a:r>
            <a:endParaRPr lang="es-MX" dirty="0"/>
          </a:p>
        </p:txBody>
      </p:sp>
      <p:sp>
        <p:nvSpPr>
          <p:cNvPr id="12" name="Rectangle 11"/>
          <p:cNvSpPr/>
          <p:nvPr/>
        </p:nvSpPr>
        <p:spPr>
          <a:xfrm>
            <a:off x="6858000" y="4724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SG</a:t>
            </a:r>
            <a:endParaRPr lang="es-MX" dirty="0"/>
          </a:p>
        </p:txBody>
      </p:sp>
      <p:sp>
        <p:nvSpPr>
          <p:cNvPr id="13" name="Left-Right Arrow 12"/>
          <p:cNvSpPr/>
          <p:nvPr/>
        </p:nvSpPr>
        <p:spPr>
          <a:xfrm>
            <a:off x="1143000" y="5791200"/>
            <a:ext cx="6172200" cy="484632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Up-Down Arrow 15"/>
          <p:cNvSpPr/>
          <p:nvPr/>
        </p:nvSpPr>
        <p:spPr>
          <a:xfrm>
            <a:off x="8382000" y="1752600"/>
            <a:ext cx="484632" cy="3654552"/>
          </a:xfrm>
          <a:prstGeom prst="up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9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b="1" dirty="0" smtClean="0">
                <a:solidFill>
                  <a:srgbClr val="49467E"/>
                </a:solidFill>
              </a:rPr>
              <a:t>OCDE</a:t>
            </a:r>
          </a:p>
          <a:p>
            <a:pPr algn="just">
              <a:buNone/>
            </a:pPr>
            <a:endParaRPr lang="es-MX" b="1" dirty="0" smtClean="0">
              <a:solidFill>
                <a:srgbClr val="49467E"/>
              </a:solidFill>
            </a:endParaRPr>
          </a:p>
          <a:p>
            <a:pPr algn="just"/>
            <a:r>
              <a:rPr lang="es-MX" b="1" dirty="0" smtClean="0">
                <a:solidFill>
                  <a:srgbClr val="49467E"/>
                </a:solidFill>
              </a:rPr>
              <a:t>División sobre la Seguridad Medio Ambiental y de Salud Humana (EHS)</a:t>
            </a:r>
          </a:p>
          <a:p>
            <a:pPr algn="just">
              <a:buNone/>
            </a:pPr>
            <a:endParaRPr lang="es-MX" b="1" dirty="0" smtClean="0">
              <a:solidFill>
                <a:srgbClr val="49467E"/>
              </a:solidFill>
            </a:endParaRPr>
          </a:p>
          <a:p>
            <a:pPr algn="just"/>
            <a:r>
              <a:rPr lang="es-MX" b="1" dirty="0" smtClean="0">
                <a:solidFill>
                  <a:srgbClr val="49467E"/>
                </a:solidFill>
              </a:rPr>
              <a:t>Programa de Químicos</a:t>
            </a:r>
          </a:p>
          <a:p>
            <a:pPr algn="just">
              <a:buNone/>
            </a:pPr>
            <a:endParaRPr lang="es-MX" b="1" dirty="0" smtClean="0">
              <a:solidFill>
                <a:srgbClr val="49467E"/>
              </a:solidFill>
            </a:endParaRPr>
          </a:p>
          <a:p>
            <a:pPr algn="just"/>
            <a:r>
              <a:rPr lang="es-MX" b="1" dirty="0" smtClean="0">
                <a:solidFill>
                  <a:srgbClr val="49467E"/>
                </a:solidFill>
              </a:rPr>
              <a:t>Programa sobre los </a:t>
            </a:r>
            <a:r>
              <a:rPr lang="es-MX" b="1" dirty="0" err="1" smtClean="0">
                <a:solidFill>
                  <a:srgbClr val="49467E"/>
                </a:solidFill>
              </a:rPr>
              <a:t>Nanomateriales</a:t>
            </a:r>
            <a:r>
              <a:rPr lang="es-MX" b="1" dirty="0" smtClean="0">
                <a:solidFill>
                  <a:srgbClr val="49467E"/>
                </a:solidFill>
              </a:rPr>
              <a:t> Manufacturados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1730E9"/>
                </a:solidFill>
              </a:rPr>
              <a:t>Presentación</a:t>
            </a:r>
            <a:endParaRPr lang="es-MX" b="1" dirty="0">
              <a:solidFill>
                <a:srgbClr val="1730E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218800" cy="5027400"/>
          </a:xfrm>
        </p:spPr>
        <p:txBody>
          <a:bodyPr>
            <a:normAutofit lnSpcReduction="10000"/>
          </a:bodyPr>
          <a:lstStyle/>
          <a:p>
            <a:pPr marL="742050" lvl="1" indent="-342000" fontAlgn="auto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49467E"/>
                </a:solidFill>
              </a:rPr>
              <a:t>Nueva </a:t>
            </a:r>
            <a:r>
              <a:rPr lang="en-US" dirty="0" err="1" smtClean="0">
                <a:solidFill>
                  <a:srgbClr val="49467E"/>
                </a:solidFill>
              </a:rPr>
              <a:t>organización</a:t>
            </a:r>
            <a:r>
              <a:rPr lang="en-US" dirty="0" smtClean="0">
                <a:solidFill>
                  <a:srgbClr val="49467E"/>
                </a:solidFill>
              </a:rPr>
              <a:t> </a:t>
            </a:r>
            <a:r>
              <a:rPr lang="en-US" dirty="0" err="1" smtClean="0">
                <a:solidFill>
                  <a:srgbClr val="49467E"/>
                </a:solidFill>
              </a:rPr>
              <a:t>basada</a:t>
            </a:r>
            <a:r>
              <a:rPr lang="en-US" dirty="0" smtClean="0">
                <a:solidFill>
                  <a:srgbClr val="49467E"/>
                </a:solidFill>
              </a:rPr>
              <a:t> en los </a:t>
            </a:r>
            <a:r>
              <a:rPr lang="en-US" dirty="0" err="1" smtClean="0">
                <a:solidFill>
                  <a:srgbClr val="49467E"/>
                </a:solidFill>
              </a:rPr>
              <a:t>objetivos</a:t>
            </a:r>
            <a:r>
              <a:rPr lang="en-US" dirty="0" smtClean="0">
                <a:solidFill>
                  <a:srgbClr val="49467E"/>
                </a:solidFill>
              </a:rPr>
              <a:t> del </a:t>
            </a:r>
            <a:r>
              <a:rPr lang="en-US" dirty="0" err="1" smtClean="0">
                <a:solidFill>
                  <a:srgbClr val="49467E"/>
                </a:solidFill>
              </a:rPr>
              <a:t>Grupo</a:t>
            </a:r>
            <a:r>
              <a:rPr lang="en-US" dirty="0" smtClean="0">
                <a:solidFill>
                  <a:srgbClr val="49467E"/>
                </a:solidFill>
              </a:rPr>
              <a:t> de </a:t>
            </a:r>
            <a:r>
              <a:rPr lang="en-US" dirty="0" err="1" smtClean="0">
                <a:solidFill>
                  <a:srgbClr val="49467E"/>
                </a:solidFill>
              </a:rPr>
              <a:t>Trabajo</a:t>
            </a:r>
            <a:r>
              <a:rPr lang="en-US" dirty="0" smtClean="0">
                <a:solidFill>
                  <a:srgbClr val="49467E"/>
                </a:solidFill>
              </a:rPr>
              <a:t> </a:t>
            </a:r>
            <a:r>
              <a:rPr lang="en-US" dirty="0" err="1" smtClean="0">
                <a:solidFill>
                  <a:srgbClr val="49467E"/>
                </a:solidFill>
              </a:rPr>
              <a:t>sobre</a:t>
            </a:r>
            <a:r>
              <a:rPr lang="en-US" dirty="0" smtClean="0">
                <a:solidFill>
                  <a:srgbClr val="49467E"/>
                </a:solidFill>
              </a:rPr>
              <a:t> los </a:t>
            </a:r>
            <a:r>
              <a:rPr lang="en-US" dirty="0" err="1" smtClean="0">
                <a:solidFill>
                  <a:srgbClr val="49467E"/>
                </a:solidFill>
              </a:rPr>
              <a:t>Nanomateriales</a:t>
            </a:r>
            <a:r>
              <a:rPr lang="en-US" dirty="0" smtClean="0">
                <a:solidFill>
                  <a:srgbClr val="49467E"/>
                </a:solidFill>
              </a:rPr>
              <a:t> </a:t>
            </a:r>
            <a:r>
              <a:rPr lang="en-US" dirty="0" err="1" smtClean="0">
                <a:solidFill>
                  <a:srgbClr val="49467E"/>
                </a:solidFill>
              </a:rPr>
              <a:t>Manufacturados</a:t>
            </a:r>
            <a:r>
              <a:rPr lang="en-US" dirty="0" smtClean="0">
                <a:solidFill>
                  <a:srgbClr val="49467E"/>
                </a:solidFill>
              </a:rPr>
              <a:t>:</a:t>
            </a:r>
          </a:p>
          <a:p>
            <a:pPr marL="1317625" lvl="2" indent="-514350" fontAlgn="auto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en-US" b="1" dirty="0" err="1" smtClean="0">
                <a:solidFill>
                  <a:srgbClr val="49467E"/>
                </a:solidFill>
              </a:rPr>
              <a:t>Prueba</a:t>
            </a:r>
            <a:r>
              <a:rPr lang="en-US" b="1" dirty="0" smtClean="0">
                <a:solidFill>
                  <a:srgbClr val="49467E"/>
                </a:solidFill>
              </a:rPr>
              <a:t> y </a:t>
            </a:r>
            <a:r>
              <a:rPr lang="en-US" b="1" dirty="0" err="1" smtClean="0">
                <a:solidFill>
                  <a:srgbClr val="49467E"/>
                </a:solidFill>
              </a:rPr>
              <a:t>Evaluación</a:t>
            </a:r>
            <a:r>
              <a:rPr lang="en-US" b="1" dirty="0" smtClean="0">
                <a:solidFill>
                  <a:srgbClr val="49467E"/>
                </a:solidFill>
              </a:rPr>
              <a:t> de NM</a:t>
            </a:r>
          </a:p>
          <a:p>
            <a:pPr marL="1317625" lvl="2" indent="-514350" fontAlgn="auto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en-US" b="1" dirty="0" err="1" smtClean="0">
                <a:solidFill>
                  <a:srgbClr val="49467E"/>
                </a:solidFill>
              </a:rPr>
              <a:t>Medición</a:t>
            </a:r>
            <a:r>
              <a:rPr lang="en-US" b="1" dirty="0" smtClean="0">
                <a:solidFill>
                  <a:srgbClr val="49467E"/>
                </a:solidFill>
              </a:rPr>
              <a:t> y </a:t>
            </a:r>
            <a:r>
              <a:rPr lang="en-US" b="1" dirty="0" err="1" smtClean="0">
                <a:solidFill>
                  <a:srgbClr val="49467E"/>
                </a:solidFill>
              </a:rPr>
              <a:t>Mitigación</a:t>
            </a:r>
            <a:r>
              <a:rPr lang="en-US" b="1" dirty="0" smtClean="0">
                <a:solidFill>
                  <a:srgbClr val="49467E"/>
                </a:solidFill>
              </a:rPr>
              <a:t> de </a:t>
            </a:r>
            <a:r>
              <a:rPr lang="en-US" b="1" dirty="0" err="1" smtClean="0">
                <a:solidFill>
                  <a:srgbClr val="49467E"/>
                </a:solidFill>
              </a:rPr>
              <a:t>exposición</a:t>
            </a:r>
            <a:endParaRPr lang="en-US" b="1" dirty="0" smtClean="0">
              <a:solidFill>
                <a:srgbClr val="49467E"/>
              </a:solidFill>
            </a:endParaRPr>
          </a:p>
          <a:p>
            <a:pPr marL="1317625" lvl="2" indent="-514350" fontAlgn="auto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en-US" b="1" dirty="0" err="1" smtClean="0">
                <a:solidFill>
                  <a:srgbClr val="49467E"/>
                </a:solidFill>
              </a:rPr>
              <a:t>Evaluación</a:t>
            </a:r>
            <a:r>
              <a:rPr lang="en-US" b="1" dirty="0" smtClean="0">
                <a:solidFill>
                  <a:srgbClr val="49467E"/>
                </a:solidFill>
              </a:rPr>
              <a:t> de </a:t>
            </a:r>
            <a:r>
              <a:rPr lang="en-US" b="1" dirty="0" err="1" smtClean="0">
                <a:solidFill>
                  <a:srgbClr val="49467E"/>
                </a:solidFill>
              </a:rPr>
              <a:t>Riesgos</a:t>
            </a:r>
            <a:r>
              <a:rPr lang="en-US" b="1" dirty="0" smtClean="0">
                <a:solidFill>
                  <a:srgbClr val="49467E"/>
                </a:solidFill>
              </a:rPr>
              <a:t> y </a:t>
            </a:r>
            <a:r>
              <a:rPr lang="en-US" b="1" dirty="0" err="1" smtClean="0">
                <a:solidFill>
                  <a:srgbClr val="49467E"/>
                </a:solidFill>
              </a:rPr>
              <a:t>Desarrollo</a:t>
            </a:r>
            <a:r>
              <a:rPr lang="en-US" b="1" dirty="0" smtClean="0">
                <a:solidFill>
                  <a:srgbClr val="49467E"/>
                </a:solidFill>
              </a:rPr>
              <a:t> </a:t>
            </a:r>
            <a:r>
              <a:rPr lang="en-US" b="1" dirty="0" err="1" smtClean="0">
                <a:solidFill>
                  <a:srgbClr val="49467E"/>
                </a:solidFill>
              </a:rPr>
              <a:t>Regulatorio</a:t>
            </a:r>
            <a:r>
              <a:rPr lang="en-US" b="1" dirty="0" smtClean="0">
                <a:solidFill>
                  <a:srgbClr val="49467E"/>
                </a:solidFill>
              </a:rPr>
              <a:t> de NM</a:t>
            </a:r>
          </a:p>
          <a:p>
            <a:pPr marL="1317625" lvl="2" indent="-514350" fontAlgn="auto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en-US" b="1" dirty="0" err="1" smtClean="0">
                <a:solidFill>
                  <a:srgbClr val="49467E"/>
                </a:solidFill>
              </a:rPr>
              <a:t>Sustentabilidad</a:t>
            </a:r>
            <a:r>
              <a:rPr lang="en-US" b="1" dirty="0" smtClean="0">
                <a:solidFill>
                  <a:srgbClr val="49467E"/>
                </a:solidFill>
              </a:rPr>
              <a:t> </a:t>
            </a:r>
            <a:r>
              <a:rPr lang="en-US" b="1" dirty="0" err="1" smtClean="0">
                <a:solidFill>
                  <a:srgbClr val="49467E"/>
                </a:solidFill>
              </a:rPr>
              <a:t>Ambiental</a:t>
            </a:r>
            <a:r>
              <a:rPr lang="en-US" b="1" dirty="0" smtClean="0">
                <a:solidFill>
                  <a:srgbClr val="49467E"/>
                </a:solidFill>
              </a:rPr>
              <a:t> en el </a:t>
            </a:r>
            <a:r>
              <a:rPr lang="en-US" b="1" dirty="0" err="1" smtClean="0">
                <a:solidFill>
                  <a:srgbClr val="49467E"/>
                </a:solidFill>
              </a:rPr>
              <a:t>uso</a:t>
            </a:r>
            <a:r>
              <a:rPr lang="en-US" b="1" dirty="0" smtClean="0">
                <a:solidFill>
                  <a:srgbClr val="49467E"/>
                </a:solidFill>
              </a:rPr>
              <a:t> de NM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1730E9"/>
                </a:solidFill>
                <a:latin typeface="+mn-lt"/>
              </a:rPr>
              <a:t>11</a:t>
            </a:r>
            <a:r>
              <a:rPr lang="en-US" sz="4000" b="1" baseline="30000" dirty="0" smtClean="0">
                <a:solidFill>
                  <a:srgbClr val="1730E9"/>
                </a:solidFill>
                <a:latin typeface="+mn-lt"/>
              </a:rPr>
              <a:t>va</a:t>
            </a:r>
            <a:r>
              <a:rPr lang="en-US" sz="4000" b="1" dirty="0" smtClean="0">
                <a:solidFill>
                  <a:srgbClr val="1730E9"/>
                </a:solidFill>
                <a:latin typeface="+mn-lt"/>
              </a:rPr>
              <a:t> </a:t>
            </a:r>
            <a:r>
              <a:rPr lang="en-US" sz="4000" b="1" dirty="0" err="1" smtClean="0">
                <a:solidFill>
                  <a:srgbClr val="1730E9"/>
                </a:solidFill>
                <a:latin typeface="+mn-lt"/>
              </a:rPr>
              <a:t>Reunión</a:t>
            </a:r>
            <a:r>
              <a:rPr lang="en-US" sz="4000" b="1" dirty="0" smtClean="0">
                <a:solidFill>
                  <a:srgbClr val="1730E9"/>
                </a:solidFill>
                <a:latin typeface="+mn-lt"/>
              </a:rPr>
              <a:t> del </a:t>
            </a:r>
            <a:r>
              <a:rPr lang="en-US" sz="4000" b="1" dirty="0" err="1" smtClean="0">
                <a:solidFill>
                  <a:srgbClr val="1730E9"/>
                </a:solidFill>
                <a:latin typeface="+mn-lt"/>
              </a:rPr>
              <a:t>Grupo</a:t>
            </a:r>
            <a:r>
              <a:rPr lang="en-US" sz="4000" b="1" dirty="0" smtClean="0">
                <a:solidFill>
                  <a:srgbClr val="1730E9"/>
                </a:solidFill>
                <a:latin typeface="+mn-lt"/>
              </a:rPr>
              <a:t> de </a:t>
            </a:r>
            <a:r>
              <a:rPr lang="en-US" sz="4000" b="1" dirty="0" err="1" smtClean="0">
                <a:solidFill>
                  <a:srgbClr val="1730E9"/>
                </a:solidFill>
                <a:latin typeface="+mn-lt"/>
              </a:rPr>
              <a:t>Trabajo</a:t>
            </a:r>
            <a:r>
              <a:rPr lang="en-US" sz="4000" b="1" dirty="0" smtClean="0">
                <a:solidFill>
                  <a:srgbClr val="1730E9"/>
                </a:solidFill>
                <a:latin typeface="+mn-lt"/>
              </a:rPr>
              <a:t> (</a:t>
            </a:r>
            <a:r>
              <a:rPr lang="en-US" sz="4000" b="1" dirty="0" err="1" smtClean="0">
                <a:solidFill>
                  <a:srgbClr val="1730E9"/>
                </a:solidFill>
                <a:latin typeface="+mn-lt"/>
              </a:rPr>
              <a:t>Febrero</a:t>
            </a:r>
            <a:r>
              <a:rPr lang="en-US" sz="4000" b="1" dirty="0" smtClean="0">
                <a:solidFill>
                  <a:srgbClr val="1730E9"/>
                </a:solidFill>
                <a:latin typeface="+mn-lt"/>
              </a:rPr>
              <a:t> 2013) </a:t>
            </a:r>
            <a:endParaRPr lang="en-US" sz="4000" dirty="0">
              <a:solidFill>
                <a:srgbClr val="1730E9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020762"/>
          </a:xfrm>
        </p:spPr>
        <p:txBody>
          <a:bodyPr/>
          <a:lstStyle/>
          <a:p>
            <a:r>
              <a:rPr lang="en-GB" sz="4000" b="1" dirty="0" err="1" smtClean="0">
                <a:solidFill>
                  <a:srgbClr val="1730E9"/>
                </a:solidFill>
                <a:latin typeface="+mn-lt"/>
              </a:rPr>
              <a:t>Publicación</a:t>
            </a:r>
            <a:r>
              <a:rPr lang="en-GB" sz="4000" b="1" dirty="0" smtClean="0">
                <a:solidFill>
                  <a:srgbClr val="1730E9"/>
                </a:solidFill>
                <a:latin typeface="+mn-lt"/>
              </a:rPr>
              <a:t>: 6 </a:t>
            </a:r>
            <a:r>
              <a:rPr lang="en-GB" sz="4000" b="1" dirty="0" err="1" smtClean="0">
                <a:solidFill>
                  <a:srgbClr val="1730E9"/>
                </a:solidFill>
                <a:latin typeface="+mn-lt"/>
              </a:rPr>
              <a:t>Años</a:t>
            </a:r>
            <a:r>
              <a:rPr lang="en-GB" sz="4000" b="1" dirty="0" smtClean="0">
                <a:solidFill>
                  <a:srgbClr val="1730E9"/>
                </a:solidFill>
                <a:latin typeface="+mn-lt"/>
              </a:rPr>
              <a:t> de </a:t>
            </a:r>
            <a:r>
              <a:rPr lang="en-GB" sz="4000" b="1" dirty="0" err="1" smtClean="0">
                <a:solidFill>
                  <a:srgbClr val="1730E9"/>
                </a:solidFill>
                <a:latin typeface="+mn-lt"/>
              </a:rPr>
              <a:t>Trabajo</a:t>
            </a:r>
            <a:endParaRPr lang="en-US" sz="4000" b="1" dirty="0">
              <a:solidFill>
                <a:srgbClr val="1730E9"/>
              </a:solidFill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"/>
          </p:nvPr>
        </p:nvSpPr>
        <p:spPr>
          <a:xfrm>
            <a:off x="468313" y="1600200"/>
            <a:ext cx="4032250" cy="4724400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dirty="0" err="1" smtClean="0">
                <a:solidFill>
                  <a:srgbClr val="49467E"/>
                </a:solidFill>
              </a:rPr>
              <a:t>Esta</a:t>
            </a:r>
            <a:r>
              <a:rPr lang="en-GB" dirty="0" smtClean="0">
                <a:solidFill>
                  <a:srgbClr val="49467E"/>
                </a:solidFill>
              </a:rPr>
              <a:t> </a:t>
            </a:r>
            <a:r>
              <a:rPr lang="en-GB" dirty="0" err="1" smtClean="0">
                <a:solidFill>
                  <a:srgbClr val="49467E"/>
                </a:solidFill>
              </a:rPr>
              <a:t>publicación</a:t>
            </a:r>
            <a:r>
              <a:rPr lang="en-GB" dirty="0" smtClean="0">
                <a:solidFill>
                  <a:srgbClr val="49467E"/>
                </a:solidFill>
              </a:rPr>
              <a:t> </a:t>
            </a:r>
            <a:r>
              <a:rPr lang="en-GB" dirty="0" err="1" smtClean="0">
                <a:solidFill>
                  <a:srgbClr val="49467E"/>
                </a:solidFill>
              </a:rPr>
              <a:t>expone</a:t>
            </a:r>
            <a:r>
              <a:rPr lang="en-GB" dirty="0" smtClean="0">
                <a:solidFill>
                  <a:srgbClr val="49467E"/>
                </a:solidFill>
              </a:rPr>
              <a:t> los </a:t>
            </a:r>
            <a:r>
              <a:rPr lang="en-GB" dirty="0" err="1" smtClean="0">
                <a:solidFill>
                  <a:srgbClr val="49467E"/>
                </a:solidFill>
              </a:rPr>
              <a:t>logros</a:t>
            </a:r>
            <a:r>
              <a:rPr lang="en-GB" dirty="0" smtClean="0">
                <a:solidFill>
                  <a:srgbClr val="49467E"/>
                </a:solidFill>
              </a:rPr>
              <a:t> </a:t>
            </a:r>
            <a:r>
              <a:rPr lang="en-GB" dirty="0" err="1" smtClean="0">
                <a:solidFill>
                  <a:srgbClr val="49467E"/>
                </a:solidFill>
              </a:rPr>
              <a:t>obtenidos</a:t>
            </a:r>
            <a:r>
              <a:rPr lang="en-GB" dirty="0" smtClean="0">
                <a:solidFill>
                  <a:srgbClr val="49467E"/>
                </a:solidFill>
              </a:rPr>
              <a:t> en 6 </a:t>
            </a:r>
            <a:r>
              <a:rPr lang="en-GB" dirty="0" err="1" smtClean="0">
                <a:solidFill>
                  <a:srgbClr val="49467E"/>
                </a:solidFill>
              </a:rPr>
              <a:t>años</a:t>
            </a:r>
            <a:r>
              <a:rPr lang="en-GB" dirty="0" smtClean="0">
                <a:solidFill>
                  <a:srgbClr val="49467E"/>
                </a:solidFill>
              </a:rPr>
              <a:t> </a:t>
            </a:r>
            <a:r>
              <a:rPr lang="en-GB" dirty="0" err="1" smtClean="0">
                <a:solidFill>
                  <a:srgbClr val="49467E"/>
                </a:solidFill>
              </a:rPr>
              <a:t>por</a:t>
            </a:r>
            <a:r>
              <a:rPr lang="en-GB" dirty="0" smtClean="0">
                <a:solidFill>
                  <a:srgbClr val="49467E"/>
                </a:solidFill>
              </a:rPr>
              <a:t> la OCDE en </a:t>
            </a:r>
            <a:r>
              <a:rPr lang="en-GB" dirty="0" err="1" smtClean="0">
                <a:solidFill>
                  <a:srgbClr val="49467E"/>
                </a:solidFill>
              </a:rPr>
              <a:t>abordar</a:t>
            </a:r>
            <a:r>
              <a:rPr lang="en-GB" dirty="0" smtClean="0">
                <a:solidFill>
                  <a:srgbClr val="49467E"/>
                </a:solidFill>
              </a:rPr>
              <a:t> la </a:t>
            </a:r>
            <a:r>
              <a:rPr lang="en-GB" dirty="0" err="1" smtClean="0">
                <a:solidFill>
                  <a:srgbClr val="49467E"/>
                </a:solidFill>
              </a:rPr>
              <a:t>implicación</a:t>
            </a:r>
            <a:r>
              <a:rPr lang="en-GB" dirty="0" smtClean="0">
                <a:solidFill>
                  <a:srgbClr val="49467E"/>
                </a:solidFill>
              </a:rPr>
              <a:t> de los </a:t>
            </a:r>
            <a:r>
              <a:rPr lang="en-GB" dirty="0" err="1" smtClean="0">
                <a:solidFill>
                  <a:srgbClr val="49467E"/>
                </a:solidFill>
              </a:rPr>
              <a:t>nanomateriales</a:t>
            </a:r>
            <a:r>
              <a:rPr lang="en-GB" dirty="0" smtClean="0">
                <a:solidFill>
                  <a:srgbClr val="49467E"/>
                </a:solidFill>
              </a:rPr>
              <a:t> </a:t>
            </a:r>
            <a:r>
              <a:rPr lang="en-GB" dirty="0" err="1" smtClean="0">
                <a:solidFill>
                  <a:srgbClr val="49467E"/>
                </a:solidFill>
              </a:rPr>
              <a:t>manufacturados</a:t>
            </a:r>
            <a:r>
              <a:rPr lang="en-GB" dirty="0" smtClean="0">
                <a:solidFill>
                  <a:srgbClr val="49467E"/>
                </a:solidFill>
              </a:rPr>
              <a:t> en la  </a:t>
            </a:r>
            <a:r>
              <a:rPr lang="en-GB" dirty="0" err="1" smtClean="0">
                <a:solidFill>
                  <a:srgbClr val="49467E"/>
                </a:solidFill>
              </a:rPr>
              <a:t>salud</a:t>
            </a:r>
            <a:r>
              <a:rPr lang="en-GB" dirty="0" smtClean="0">
                <a:solidFill>
                  <a:srgbClr val="49467E"/>
                </a:solidFill>
              </a:rPr>
              <a:t> </a:t>
            </a:r>
            <a:r>
              <a:rPr lang="en-GB" dirty="0" err="1" smtClean="0">
                <a:solidFill>
                  <a:srgbClr val="49467E"/>
                </a:solidFill>
              </a:rPr>
              <a:t>humana</a:t>
            </a:r>
            <a:r>
              <a:rPr lang="en-GB" dirty="0" smtClean="0">
                <a:solidFill>
                  <a:srgbClr val="49467E"/>
                </a:solidFill>
              </a:rPr>
              <a:t> y </a:t>
            </a:r>
            <a:r>
              <a:rPr lang="en-GB" dirty="0" err="1" smtClean="0">
                <a:solidFill>
                  <a:srgbClr val="49467E"/>
                </a:solidFill>
              </a:rPr>
              <a:t>ambiental</a:t>
            </a:r>
            <a:endParaRPr lang="en-US" dirty="0" smtClean="0">
              <a:solidFill>
                <a:srgbClr val="49467E"/>
              </a:solidFill>
            </a:endParaRPr>
          </a:p>
          <a:p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524000"/>
            <a:ext cx="3752850" cy="493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88640"/>
            <a:ext cx="7772400" cy="1106760"/>
          </a:xfrm>
        </p:spPr>
        <p:txBody>
          <a:bodyPr/>
          <a:lstStyle/>
          <a:p>
            <a:r>
              <a:rPr lang="en-GB" b="1" dirty="0" smtClean="0">
                <a:latin typeface="Arial" pitchFamily="34" charset="0"/>
              </a:rPr>
              <a:t> </a:t>
            </a:r>
            <a:r>
              <a:rPr lang="en-GB" sz="4000" b="1" dirty="0" err="1" smtClean="0">
                <a:solidFill>
                  <a:srgbClr val="1730E9"/>
                </a:solidFill>
                <a:latin typeface="+mn-lt"/>
              </a:rPr>
              <a:t>Información</a:t>
            </a:r>
            <a:r>
              <a:rPr lang="en-GB" sz="4000" b="1" dirty="0" smtClean="0">
                <a:solidFill>
                  <a:srgbClr val="1730E9"/>
                </a:solidFill>
                <a:latin typeface="+mn-lt"/>
              </a:rPr>
              <a:t> </a:t>
            </a:r>
            <a:r>
              <a:rPr lang="en-GB" sz="4000" b="1" dirty="0" err="1" smtClean="0">
                <a:solidFill>
                  <a:srgbClr val="1730E9"/>
                </a:solidFill>
                <a:latin typeface="+mn-lt"/>
              </a:rPr>
              <a:t>sobre</a:t>
            </a:r>
            <a:r>
              <a:rPr lang="en-GB" sz="4000" b="1" dirty="0" smtClean="0">
                <a:solidFill>
                  <a:srgbClr val="1730E9"/>
                </a:solidFill>
                <a:latin typeface="+mn-lt"/>
              </a:rPr>
              <a:t> el </a:t>
            </a:r>
            <a:r>
              <a:rPr lang="en-GB" sz="4000" b="1" dirty="0" err="1" smtClean="0">
                <a:solidFill>
                  <a:srgbClr val="1730E9"/>
                </a:solidFill>
                <a:latin typeface="+mn-lt"/>
              </a:rPr>
              <a:t>programa</a:t>
            </a:r>
            <a:r>
              <a:rPr lang="en-GB" sz="4000" b="1" dirty="0" smtClean="0">
                <a:solidFill>
                  <a:srgbClr val="1730E9"/>
                </a:solidFill>
                <a:latin typeface="+mn-lt"/>
              </a:rPr>
              <a:t>/ </a:t>
            </a:r>
            <a:r>
              <a:rPr lang="en-GB" sz="4000" b="1" dirty="0" err="1" smtClean="0">
                <a:solidFill>
                  <a:srgbClr val="1730E9"/>
                </a:solidFill>
                <a:latin typeface="+mn-lt"/>
              </a:rPr>
              <a:t>publicaciones</a:t>
            </a:r>
            <a:endParaRPr lang="en-US" sz="4000" b="1" dirty="0" smtClean="0">
              <a:solidFill>
                <a:srgbClr val="1730E9"/>
              </a:solidFill>
              <a:latin typeface="+mn-lt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381397"/>
            <a:ext cx="8496300" cy="5287963"/>
          </a:xfrm>
          <a:solidFill>
            <a:schemeClr val="bg1">
              <a:alpha val="0"/>
            </a:schemeClr>
          </a:solidFill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</a:rPr>
              <a:t>Safety of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</a:rPr>
              <a:t>Manufactured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</a:rPr>
              <a:t>Nanomaterials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  <a:latin typeface="Arial" pitchFamily="34" charset="0"/>
                <a:hlinkClick r:id="rId3"/>
              </a:rPr>
              <a:t>www.oecd.org/env/nanosafety</a:t>
            </a:r>
            <a:endParaRPr lang="en-US" sz="2800" dirty="0" smtClean="0">
              <a:solidFill>
                <a:schemeClr val="accent2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sz="2800" b="1" dirty="0" smtClean="0">
              <a:solidFill>
                <a:srgbClr val="002060"/>
              </a:solidFill>
              <a:latin typeface="Arial" pitchFamily="34" charset="0"/>
            </a:endParaRPr>
          </a:p>
          <a:p>
            <a:pPr algn="ctr">
              <a:buFontTx/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</a:rPr>
              <a:t>OECD Secretariat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hlinkClick r:id="rId4"/>
              </a:rPr>
              <a:t>nanosafety@oecd.org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buNone/>
            </a:pPr>
            <a:endParaRPr lang="en-US" sz="2800" b="1" dirty="0" smtClean="0">
              <a:solidFill>
                <a:srgbClr val="002060"/>
              </a:solidFill>
              <a:latin typeface="Arial" pitchFamily="34" charset="0"/>
            </a:endParaRPr>
          </a:p>
          <a:p>
            <a:pPr algn="ctr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</a:rPr>
              <a:t>Mar Gonzalez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hlinkClick r:id="rId5"/>
              </a:rPr>
              <a:t>mar.gonzalez@oecd.org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0F6EA9-F9F5-4B79-99DE-D88EEF3A03E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00200"/>
            <a:ext cx="585787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47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057400"/>
            <a:ext cx="585787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48" name="Picture 5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2514600"/>
            <a:ext cx="58578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49" name="Picture 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2971800"/>
            <a:ext cx="585788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50" name="Picture 7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57600" y="3429000"/>
            <a:ext cx="585788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51" name="Picture 8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4400" y="4800600"/>
            <a:ext cx="585787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52" name="Picture 9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97288" y="5732463"/>
            <a:ext cx="587375" cy="288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53" name="Picture 10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57600" y="6248400"/>
            <a:ext cx="585788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54" name="Picture 11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657600" y="1600200"/>
            <a:ext cx="585788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55" name="Picture 12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657600" y="2057400"/>
            <a:ext cx="585787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56" name="Picture 13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67463" y="2609850"/>
            <a:ext cx="585787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57" name="Picture 14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67463" y="3001963"/>
            <a:ext cx="585787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58" name="Picture 15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14400" y="3886200"/>
            <a:ext cx="585787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59" name="Picture 16"/>
          <p:cNvPicPr>
            <a:picLocks noChangeArrowheads="1"/>
          </p:cNvPicPr>
          <p:nvPr/>
        </p:nvPicPr>
        <p:blipFill>
          <a:blip r:embed="rId16" cstate="print"/>
          <a:stretch>
            <a:fillRect/>
          </a:stretch>
        </p:blipFill>
        <p:spPr bwMode="auto">
          <a:xfrm>
            <a:off x="914400" y="4343400"/>
            <a:ext cx="6096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60" name="Picture 17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667125" y="4840288"/>
            <a:ext cx="5873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61" name="Picture 18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914400" y="5257800"/>
            <a:ext cx="585787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62" name="Picture 19"/>
          <p:cNvPicPr>
            <a:picLocks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372225" y="5805488"/>
            <a:ext cx="585788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63" name="Picture 20"/>
          <p:cNvPicPr>
            <a:picLocks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400800" y="6324600"/>
            <a:ext cx="585788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64" name="Picture 21"/>
          <p:cNvPicPr>
            <a:picLocks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373813" y="1601788"/>
            <a:ext cx="587375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65" name="Picture 22"/>
          <p:cNvPicPr>
            <a:picLocks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914400" y="2514600"/>
            <a:ext cx="585787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66" name="Picture 23"/>
          <p:cNvPicPr>
            <a:picLocks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914400" y="2971800"/>
            <a:ext cx="585787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67" name="Picture 24"/>
          <p:cNvPicPr>
            <a:picLocks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914400" y="3429000"/>
            <a:ext cx="585787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68" name="Picture 25"/>
          <p:cNvPicPr>
            <a:picLocks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3644900" y="3883025"/>
            <a:ext cx="587375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69" name="Picture 26"/>
          <p:cNvPicPr>
            <a:picLocks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3654425" y="4378325"/>
            <a:ext cx="585788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70" name="Picture 27"/>
          <p:cNvPicPr>
            <a:picLocks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372225" y="4365625"/>
            <a:ext cx="585788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71" name="Picture 28"/>
          <p:cNvPicPr>
            <a:picLocks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914400" y="5715000"/>
            <a:ext cx="585787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72" name="Picture 29"/>
          <p:cNvPicPr>
            <a:picLocks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914400" y="6172200"/>
            <a:ext cx="585787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73" name="Picture 30"/>
          <p:cNvPicPr>
            <a:picLocks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6372225" y="3905250"/>
            <a:ext cx="585788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74" name="Picture 31"/>
          <p:cNvPicPr>
            <a:picLocks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6372225" y="4868863"/>
            <a:ext cx="585788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175" name="Rectangle 32"/>
          <p:cNvSpPr>
            <a:spLocks noChangeArrowheads="1"/>
          </p:cNvSpPr>
          <p:nvPr/>
        </p:nvSpPr>
        <p:spPr bwMode="auto">
          <a:xfrm>
            <a:off x="4343400" y="2514600"/>
            <a:ext cx="1118897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Finlandia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76" name="Rectangle 33"/>
          <p:cNvSpPr>
            <a:spLocks noChangeArrowheads="1"/>
          </p:cNvSpPr>
          <p:nvPr/>
        </p:nvSpPr>
        <p:spPr bwMode="auto">
          <a:xfrm>
            <a:off x="1752600" y="2057400"/>
            <a:ext cx="990657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>
                <a:solidFill>
                  <a:srgbClr val="002060"/>
                </a:solidFill>
                <a:latin typeface="Arial" pitchFamily="34" charset="0"/>
              </a:rPr>
              <a:t>Canada</a:t>
            </a:r>
          </a:p>
        </p:txBody>
      </p:sp>
      <p:sp>
        <p:nvSpPr>
          <p:cNvPr id="6177" name="Rectangle 34"/>
          <p:cNvSpPr>
            <a:spLocks noChangeArrowheads="1"/>
          </p:cNvSpPr>
          <p:nvPr/>
        </p:nvSpPr>
        <p:spPr bwMode="auto">
          <a:xfrm>
            <a:off x="1828800" y="1524000"/>
            <a:ext cx="1081087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dirty="0">
                <a:solidFill>
                  <a:srgbClr val="002060"/>
                </a:solidFill>
                <a:latin typeface="Arial" pitchFamily="34" charset="0"/>
              </a:rPr>
              <a:t>Australia</a:t>
            </a:r>
          </a:p>
        </p:txBody>
      </p:sp>
      <p:sp>
        <p:nvSpPr>
          <p:cNvPr id="6178" name="Rectangle 35"/>
          <p:cNvSpPr>
            <a:spLocks noChangeArrowheads="1"/>
          </p:cNvSpPr>
          <p:nvPr/>
        </p:nvSpPr>
        <p:spPr bwMode="auto">
          <a:xfrm>
            <a:off x="4343400" y="2971800"/>
            <a:ext cx="862417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Grecia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79" name="Rectangle 36"/>
          <p:cNvSpPr>
            <a:spLocks noChangeArrowheads="1"/>
          </p:cNvSpPr>
          <p:nvPr/>
        </p:nvSpPr>
        <p:spPr bwMode="auto">
          <a:xfrm>
            <a:off x="4343400" y="3429000"/>
            <a:ext cx="88806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Irlanda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80" name="Rectangle 37"/>
          <p:cNvSpPr>
            <a:spLocks noChangeArrowheads="1"/>
          </p:cNvSpPr>
          <p:nvPr/>
        </p:nvSpPr>
        <p:spPr bwMode="auto">
          <a:xfrm>
            <a:off x="7164388" y="3789363"/>
            <a:ext cx="798296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>
                <a:solidFill>
                  <a:srgbClr val="002060"/>
                </a:solidFill>
                <a:latin typeface="Arial" pitchFamily="34" charset="0"/>
              </a:rPr>
              <a:t>Korea</a:t>
            </a:r>
          </a:p>
        </p:txBody>
      </p:sp>
      <p:sp>
        <p:nvSpPr>
          <p:cNvPr id="6181" name="Rectangle 38"/>
          <p:cNvSpPr>
            <a:spLocks noChangeArrowheads="1"/>
          </p:cNvSpPr>
          <p:nvPr/>
        </p:nvSpPr>
        <p:spPr bwMode="auto">
          <a:xfrm>
            <a:off x="1828800" y="4800600"/>
            <a:ext cx="104195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Holanda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82" name="Rectangle 39"/>
          <p:cNvSpPr>
            <a:spLocks noChangeArrowheads="1"/>
          </p:cNvSpPr>
          <p:nvPr/>
        </p:nvSpPr>
        <p:spPr bwMode="auto">
          <a:xfrm>
            <a:off x="7173913" y="4770438"/>
            <a:ext cx="95218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Polonia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83" name="Rectangle 40"/>
          <p:cNvSpPr>
            <a:spLocks noChangeArrowheads="1"/>
          </p:cNvSpPr>
          <p:nvPr/>
        </p:nvSpPr>
        <p:spPr bwMode="auto">
          <a:xfrm>
            <a:off x="4356100" y="5705475"/>
            <a:ext cx="88806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Suecia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84" name="Rectangle 41"/>
          <p:cNvSpPr>
            <a:spLocks noChangeArrowheads="1"/>
          </p:cNvSpPr>
          <p:nvPr/>
        </p:nvSpPr>
        <p:spPr bwMode="auto">
          <a:xfrm>
            <a:off x="4419600" y="6172200"/>
            <a:ext cx="14523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Reino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Unido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85" name="Rectangle 42"/>
          <p:cNvSpPr>
            <a:spLocks noChangeArrowheads="1"/>
          </p:cNvSpPr>
          <p:nvPr/>
        </p:nvSpPr>
        <p:spPr bwMode="auto">
          <a:xfrm>
            <a:off x="4419600" y="1524000"/>
            <a:ext cx="900889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dirty="0">
                <a:solidFill>
                  <a:srgbClr val="002060"/>
                </a:solidFill>
                <a:latin typeface="Arial" pitchFamily="34" charset="0"/>
              </a:rPr>
              <a:t>Austria</a:t>
            </a:r>
          </a:p>
        </p:txBody>
      </p:sp>
      <p:sp>
        <p:nvSpPr>
          <p:cNvPr id="6186" name="Rectangle 43"/>
          <p:cNvSpPr>
            <a:spLocks noChangeArrowheads="1"/>
          </p:cNvSpPr>
          <p:nvPr/>
        </p:nvSpPr>
        <p:spPr bwMode="auto">
          <a:xfrm>
            <a:off x="4343400" y="1981200"/>
            <a:ext cx="1752600" cy="48167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lnSpc>
                <a:spcPct val="70000"/>
              </a:lnSpc>
            </a:pPr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República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Checa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87" name="Rectangle 44"/>
          <p:cNvSpPr>
            <a:spLocks noChangeArrowheads="1"/>
          </p:cNvSpPr>
          <p:nvPr/>
        </p:nvSpPr>
        <p:spPr bwMode="auto">
          <a:xfrm>
            <a:off x="7173913" y="2465388"/>
            <a:ext cx="1214437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Francia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88" name="Rectangle 45"/>
          <p:cNvSpPr>
            <a:spLocks noChangeArrowheads="1"/>
          </p:cNvSpPr>
          <p:nvPr/>
        </p:nvSpPr>
        <p:spPr bwMode="auto">
          <a:xfrm>
            <a:off x="7162800" y="2971800"/>
            <a:ext cx="1003481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Hungría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89" name="Rectangle 46"/>
          <p:cNvSpPr>
            <a:spLocks noChangeArrowheads="1"/>
          </p:cNvSpPr>
          <p:nvPr/>
        </p:nvSpPr>
        <p:spPr bwMode="auto">
          <a:xfrm>
            <a:off x="1828800" y="3810000"/>
            <a:ext cx="670056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smtClean="0">
                <a:solidFill>
                  <a:srgbClr val="002060"/>
                </a:solidFill>
                <a:latin typeface="Arial" pitchFamily="34" charset="0"/>
              </a:rPr>
              <a:t>Italia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90" name="Rectangle 47"/>
          <p:cNvSpPr>
            <a:spLocks noChangeArrowheads="1"/>
          </p:cNvSpPr>
          <p:nvPr/>
        </p:nvSpPr>
        <p:spPr bwMode="auto">
          <a:xfrm>
            <a:off x="1752600" y="4267200"/>
            <a:ext cx="1465146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Luxemburgo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91" name="Rectangle 48"/>
          <p:cNvSpPr>
            <a:spLocks noChangeArrowheads="1"/>
          </p:cNvSpPr>
          <p:nvPr/>
        </p:nvSpPr>
        <p:spPr bwMode="auto">
          <a:xfrm>
            <a:off x="4356100" y="4724400"/>
            <a:ext cx="174727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smtClean="0">
                <a:solidFill>
                  <a:srgbClr val="002060"/>
                </a:solidFill>
                <a:latin typeface="Arial" pitchFamily="34" charset="0"/>
              </a:rPr>
              <a:t>Nueva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Zelanda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92" name="Rectangle 49"/>
          <p:cNvSpPr>
            <a:spLocks noChangeArrowheads="1"/>
          </p:cNvSpPr>
          <p:nvPr/>
        </p:nvSpPr>
        <p:spPr bwMode="auto">
          <a:xfrm>
            <a:off x="1828800" y="5257800"/>
            <a:ext cx="104195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>
                <a:solidFill>
                  <a:srgbClr val="002060"/>
                </a:solidFill>
                <a:latin typeface="Arial" pitchFamily="34" charset="0"/>
              </a:rPr>
              <a:t>Portugal</a:t>
            </a:r>
          </a:p>
        </p:txBody>
      </p:sp>
      <p:sp>
        <p:nvSpPr>
          <p:cNvPr id="6193" name="Rectangle 50"/>
          <p:cNvSpPr>
            <a:spLocks noChangeArrowheads="1"/>
          </p:cNvSpPr>
          <p:nvPr/>
        </p:nvSpPr>
        <p:spPr bwMode="auto">
          <a:xfrm>
            <a:off x="7164388" y="5732463"/>
            <a:ext cx="7598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Suiza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94" name="Rectangle 51"/>
          <p:cNvSpPr>
            <a:spLocks noChangeArrowheads="1"/>
          </p:cNvSpPr>
          <p:nvPr/>
        </p:nvSpPr>
        <p:spPr bwMode="auto">
          <a:xfrm>
            <a:off x="7162800" y="6165850"/>
            <a:ext cx="1154113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Estados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Unidos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95" name="Rectangle 52"/>
          <p:cNvSpPr>
            <a:spLocks noChangeArrowheads="1"/>
          </p:cNvSpPr>
          <p:nvPr/>
        </p:nvSpPr>
        <p:spPr bwMode="auto">
          <a:xfrm>
            <a:off x="7143750" y="1484313"/>
            <a:ext cx="939361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Bélgica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96" name="Rectangle 53"/>
          <p:cNvSpPr>
            <a:spLocks noChangeArrowheads="1"/>
          </p:cNvSpPr>
          <p:nvPr/>
        </p:nvSpPr>
        <p:spPr bwMode="auto">
          <a:xfrm>
            <a:off x="1752600" y="2514600"/>
            <a:ext cx="129843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Dinamarca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97" name="Rectangle 54"/>
          <p:cNvSpPr>
            <a:spLocks noChangeArrowheads="1"/>
          </p:cNvSpPr>
          <p:nvPr/>
        </p:nvSpPr>
        <p:spPr bwMode="auto">
          <a:xfrm>
            <a:off x="1752600" y="2971800"/>
            <a:ext cx="11445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Alemania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98" name="Rectangle 55"/>
          <p:cNvSpPr>
            <a:spLocks noChangeArrowheads="1"/>
          </p:cNvSpPr>
          <p:nvPr/>
        </p:nvSpPr>
        <p:spPr bwMode="auto">
          <a:xfrm>
            <a:off x="1752600" y="3352800"/>
            <a:ext cx="97783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Islandia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199" name="Rectangle 56"/>
          <p:cNvSpPr>
            <a:spLocks noChangeArrowheads="1"/>
          </p:cNvSpPr>
          <p:nvPr/>
        </p:nvSpPr>
        <p:spPr bwMode="auto">
          <a:xfrm>
            <a:off x="4419600" y="3810000"/>
            <a:ext cx="8111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Japon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200" name="Rectangle 57"/>
          <p:cNvSpPr>
            <a:spLocks noChangeArrowheads="1"/>
          </p:cNvSpPr>
          <p:nvPr/>
        </p:nvSpPr>
        <p:spPr bwMode="auto">
          <a:xfrm>
            <a:off x="4419600" y="4292600"/>
            <a:ext cx="93186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dirty="0">
                <a:solidFill>
                  <a:srgbClr val="002060"/>
                </a:solidFill>
                <a:latin typeface="Arial" pitchFamily="34" charset="0"/>
              </a:rPr>
              <a:t>Mexico</a:t>
            </a:r>
          </a:p>
        </p:txBody>
      </p:sp>
      <p:sp>
        <p:nvSpPr>
          <p:cNvPr id="6201" name="Rectangle 58"/>
          <p:cNvSpPr>
            <a:spLocks noChangeArrowheads="1"/>
          </p:cNvSpPr>
          <p:nvPr/>
        </p:nvSpPr>
        <p:spPr bwMode="auto">
          <a:xfrm>
            <a:off x="7164388" y="4265613"/>
            <a:ext cx="128587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Norwega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202" name="Rectangle 59"/>
          <p:cNvSpPr>
            <a:spLocks noChangeArrowheads="1"/>
          </p:cNvSpPr>
          <p:nvPr/>
        </p:nvSpPr>
        <p:spPr bwMode="auto">
          <a:xfrm>
            <a:off x="1828800" y="6172200"/>
            <a:ext cx="969241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Turquía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203" name="Rectangle 60"/>
          <p:cNvSpPr>
            <a:spLocks noChangeArrowheads="1"/>
          </p:cNvSpPr>
          <p:nvPr/>
        </p:nvSpPr>
        <p:spPr bwMode="auto">
          <a:xfrm>
            <a:off x="1828800" y="5715000"/>
            <a:ext cx="99060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España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6204" name="Rectangle 61"/>
          <p:cNvSpPr>
            <a:spLocks noChangeArrowheads="1"/>
          </p:cNvSpPr>
          <p:nvPr/>
        </p:nvSpPr>
        <p:spPr bwMode="auto">
          <a:xfrm>
            <a:off x="4419600" y="5334000"/>
            <a:ext cx="1428750" cy="2877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70000"/>
              </a:lnSpc>
            </a:pPr>
            <a:r>
              <a:rPr lang="en-US" dirty="0" err="1" smtClean="0">
                <a:solidFill>
                  <a:srgbClr val="002060"/>
                </a:solidFill>
                <a:latin typeface="Arial" pitchFamily="34" charset="0"/>
              </a:rPr>
              <a:t>Eslovakia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pic>
        <p:nvPicPr>
          <p:cNvPr id="6205" name="Picture 62" descr="slovak_repc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3678238" y="5300663"/>
            <a:ext cx="606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06" name="Footer Placeholder 63"/>
          <p:cNvSpPr>
            <a:spLocks noGrp="1"/>
          </p:cNvSpPr>
          <p:nvPr>
            <p:ph type="ftr" sz="quarter" idx="11"/>
          </p:nvPr>
        </p:nvSpPr>
        <p:spPr>
          <a:xfrm flipV="1">
            <a:off x="6096000" y="6858000"/>
            <a:ext cx="2728913" cy="457200"/>
          </a:xfrm>
          <a:noFill/>
        </p:spPr>
        <p:txBody>
          <a:bodyPr/>
          <a:lstStyle/>
          <a:p>
            <a:endParaRPr lang="en-US" dirty="0" smtClean="0">
              <a:latin typeface="Helvetica 65 Medium"/>
              <a:cs typeface="Arial" pitchFamily="34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990600" y="228600"/>
            <a:ext cx="7369175" cy="1106487"/>
          </a:xfrm>
          <a:prstGeom prst="rect">
            <a:avLst/>
          </a:prstGeom>
        </p:spPr>
        <p:txBody>
          <a:bodyPr/>
          <a:lstStyle/>
          <a:p>
            <a:pPr marL="857250" indent="-857250" eaLnBrk="0" hangingPunct="0">
              <a:defRPr/>
            </a:pPr>
            <a:r>
              <a:rPr lang="es-MX" sz="2800" b="1" kern="0" dirty="0" smtClean="0">
                <a:solidFill>
                  <a:srgbClr val="1730E9"/>
                </a:solidFill>
                <a:latin typeface="Arial" pitchFamily="34" charset="0"/>
                <a:ea typeface="+mj-ea"/>
              </a:rPr>
              <a:t>Organización</a:t>
            </a:r>
            <a:r>
              <a:rPr lang="en-GB" sz="2800" b="1" kern="0" dirty="0" smtClean="0">
                <a:solidFill>
                  <a:srgbClr val="1730E9"/>
                </a:solidFill>
                <a:latin typeface="Arial" pitchFamily="34" charset="0"/>
                <a:ea typeface="+mj-ea"/>
              </a:rPr>
              <a:t> </a:t>
            </a:r>
            <a:r>
              <a:rPr lang="en-GB" sz="2800" b="1" kern="0" dirty="0" err="1" smtClean="0">
                <a:solidFill>
                  <a:srgbClr val="1730E9"/>
                </a:solidFill>
                <a:latin typeface="Arial" pitchFamily="34" charset="0"/>
                <a:ea typeface="+mj-ea"/>
              </a:rPr>
              <a:t>para</a:t>
            </a:r>
            <a:r>
              <a:rPr lang="en-GB" sz="2800" b="1" kern="0" dirty="0" smtClean="0">
                <a:solidFill>
                  <a:srgbClr val="1730E9"/>
                </a:solidFill>
                <a:latin typeface="Arial" pitchFamily="34" charset="0"/>
                <a:ea typeface="+mj-ea"/>
              </a:rPr>
              <a:t> la </a:t>
            </a:r>
            <a:r>
              <a:rPr lang="en-GB" sz="2800" b="1" kern="0" dirty="0" err="1" smtClean="0">
                <a:solidFill>
                  <a:srgbClr val="1730E9"/>
                </a:solidFill>
                <a:latin typeface="Arial" pitchFamily="34" charset="0"/>
                <a:ea typeface="+mj-ea"/>
              </a:rPr>
              <a:t>Cooperación</a:t>
            </a:r>
            <a:r>
              <a:rPr lang="en-GB" sz="2800" b="1" kern="0" dirty="0" smtClean="0">
                <a:solidFill>
                  <a:srgbClr val="1730E9"/>
                </a:solidFill>
                <a:latin typeface="Arial" pitchFamily="34" charset="0"/>
                <a:ea typeface="+mj-ea"/>
              </a:rPr>
              <a:t>  y </a:t>
            </a:r>
            <a:r>
              <a:rPr lang="en-GB" sz="2800" b="1" kern="0" dirty="0" err="1" smtClean="0">
                <a:solidFill>
                  <a:srgbClr val="1730E9"/>
                </a:solidFill>
                <a:latin typeface="Arial" pitchFamily="34" charset="0"/>
                <a:ea typeface="+mj-ea"/>
              </a:rPr>
              <a:t>Desarrollo</a:t>
            </a:r>
            <a:r>
              <a:rPr lang="en-GB" sz="2800" b="1" kern="0" dirty="0" smtClean="0">
                <a:solidFill>
                  <a:srgbClr val="1730E9"/>
                </a:solidFill>
                <a:latin typeface="Arial" pitchFamily="34" charset="0"/>
                <a:ea typeface="+mj-ea"/>
              </a:rPr>
              <a:t> </a:t>
            </a:r>
            <a:r>
              <a:rPr lang="en-GB" sz="2800" b="1" kern="0" dirty="0" err="1" smtClean="0">
                <a:solidFill>
                  <a:srgbClr val="1730E9"/>
                </a:solidFill>
                <a:latin typeface="Arial" pitchFamily="34" charset="0"/>
                <a:ea typeface="+mj-ea"/>
              </a:rPr>
              <a:t>Económico</a:t>
            </a:r>
            <a:endParaRPr lang="en-US" sz="2800" b="1" kern="0" dirty="0">
              <a:solidFill>
                <a:srgbClr val="1730E9"/>
              </a:solidFill>
              <a:latin typeface="Arial" pitchFamily="34" charset="0"/>
              <a:ea typeface="+mj-ea"/>
            </a:endParaRPr>
          </a:p>
        </p:txBody>
      </p:sp>
      <p:pic>
        <p:nvPicPr>
          <p:cNvPr id="6208" name="Picture 3" descr="C:\Documents and Settings\kim_b\Local Settings\Temporary Internet Files\Content.IE5\IYY353TV\MP900362642[1].jpg"/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372225" y="2133600"/>
            <a:ext cx="5715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09" name="Rectangle 52"/>
          <p:cNvSpPr>
            <a:spLocks noChangeArrowheads="1"/>
          </p:cNvSpPr>
          <p:nvPr/>
        </p:nvSpPr>
        <p:spPr bwMode="auto">
          <a:xfrm>
            <a:off x="7164388" y="1989138"/>
            <a:ext cx="708528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>
                <a:solidFill>
                  <a:srgbClr val="002060"/>
                </a:solidFill>
                <a:latin typeface="Arial" pitchFamily="34" charset="0"/>
              </a:rPr>
              <a:t>Chile</a:t>
            </a:r>
          </a:p>
        </p:txBody>
      </p:sp>
      <p:pic>
        <p:nvPicPr>
          <p:cNvPr id="6210" name="Picture 68" descr="ISRA0001.gif"/>
          <p:cNvPicPr>
            <a:picLocks noChangeAspect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6372225" y="3387725"/>
            <a:ext cx="57626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11" name="Rectangle 45"/>
          <p:cNvSpPr>
            <a:spLocks noChangeArrowheads="1"/>
          </p:cNvSpPr>
          <p:nvPr/>
        </p:nvSpPr>
        <p:spPr bwMode="auto">
          <a:xfrm>
            <a:off x="7164388" y="3357563"/>
            <a:ext cx="74700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dirty="0">
                <a:solidFill>
                  <a:srgbClr val="002060"/>
                </a:solidFill>
                <a:latin typeface="Arial" pitchFamily="34" charset="0"/>
              </a:rPr>
              <a:t>Israel</a:t>
            </a:r>
          </a:p>
        </p:txBody>
      </p:sp>
      <p:pic>
        <p:nvPicPr>
          <p:cNvPr id="6212" name="Picture 70" descr="SLVA0001.gif"/>
          <p:cNvPicPr>
            <a:picLocks noChangeAspect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6372225" y="5300663"/>
            <a:ext cx="5588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13" name="Rectangle 39"/>
          <p:cNvSpPr>
            <a:spLocks noChangeArrowheads="1"/>
          </p:cNvSpPr>
          <p:nvPr/>
        </p:nvSpPr>
        <p:spPr bwMode="auto">
          <a:xfrm>
            <a:off x="7086600" y="5273675"/>
            <a:ext cx="1246188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dirty="0">
                <a:solidFill>
                  <a:srgbClr val="002060"/>
                </a:solidFill>
                <a:latin typeface="Arial" pitchFamily="34" charset="0"/>
              </a:rPr>
              <a:t>Slovenia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err="1" smtClean="0">
                <a:solidFill>
                  <a:srgbClr val="1730E9"/>
                </a:solidFill>
                <a:latin typeface="Arial" pitchFamily="34" charset="0"/>
              </a:rPr>
              <a:t>Funcionamiento</a:t>
            </a:r>
            <a:r>
              <a:rPr lang="en-GB" b="1" dirty="0" smtClean="0">
                <a:solidFill>
                  <a:srgbClr val="1730E9"/>
                </a:solidFill>
                <a:latin typeface="Arial" pitchFamily="34" charset="0"/>
              </a:rPr>
              <a:t> y </a:t>
            </a:r>
            <a:r>
              <a:rPr lang="en-GB" b="1" dirty="0" err="1" smtClean="0">
                <a:solidFill>
                  <a:srgbClr val="1730E9"/>
                </a:solidFill>
                <a:latin typeface="Arial" pitchFamily="34" charset="0"/>
              </a:rPr>
              <a:t>Estatus</a:t>
            </a:r>
            <a:endParaRPr lang="en-GB" b="1" dirty="0" smtClean="0">
              <a:solidFill>
                <a:srgbClr val="1730E9"/>
              </a:solidFill>
              <a:latin typeface="Arial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Actividades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 </a:t>
            </a:r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financiadas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 </a:t>
            </a:r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por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 los </a:t>
            </a:r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Países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.</a:t>
            </a:r>
          </a:p>
          <a:p>
            <a:pPr algn="just" eaLnBrk="1" hangingPunct="1"/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No hay </a:t>
            </a:r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reglamentaciones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 en el </a:t>
            </a:r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sentido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 </a:t>
            </a:r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estricto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 de la </a:t>
            </a:r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palabra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.</a:t>
            </a:r>
          </a:p>
          <a:p>
            <a:pPr algn="just" eaLnBrk="1" hangingPunct="1">
              <a:buNone/>
            </a:pPr>
            <a:endParaRPr lang="en-GB" dirty="0" smtClean="0">
              <a:solidFill>
                <a:srgbClr val="49467E"/>
              </a:solidFill>
              <a:latin typeface="Georgia" pitchFamily="18" charset="0"/>
            </a:endParaRPr>
          </a:p>
          <a:p>
            <a:pPr algn="just" eaLnBrk="1" hangingPunct="1"/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Puntos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 </a:t>
            </a:r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importantes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 </a:t>
            </a:r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sometidos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 al </a:t>
            </a:r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Consejo</a:t>
            </a:r>
            <a:r>
              <a:rPr lang="en-GB" dirty="0" smtClean="0">
                <a:solidFill>
                  <a:srgbClr val="49467E"/>
                </a:solidFill>
                <a:latin typeface="Georgia" pitchFamily="18" charset="0"/>
              </a:rPr>
              <a:t>:</a:t>
            </a:r>
          </a:p>
          <a:p>
            <a:pPr lvl="1" algn="just" eaLnBrk="1" hangingPunct="1"/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Recomendaciones</a:t>
            </a:r>
            <a:endParaRPr lang="en-GB" dirty="0" smtClean="0">
              <a:solidFill>
                <a:srgbClr val="49467E"/>
              </a:solidFill>
              <a:latin typeface="Georgia" pitchFamily="18" charset="0"/>
            </a:endParaRPr>
          </a:p>
          <a:p>
            <a:pPr lvl="1" algn="just" eaLnBrk="1" hangingPunct="1"/>
            <a:r>
              <a:rPr lang="en-GB" dirty="0" err="1" smtClean="0">
                <a:solidFill>
                  <a:srgbClr val="49467E"/>
                </a:solidFill>
                <a:latin typeface="Georgia" pitchFamily="18" charset="0"/>
              </a:rPr>
              <a:t>Decisiones</a:t>
            </a:r>
            <a:endParaRPr lang="en-GB" dirty="0" smtClean="0">
              <a:solidFill>
                <a:srgbClr val="49467E"/>
              </a:solidFill>
              <a:latin typeface="Georgia" pitchFamily="18" charset="0"/>
            </a:endParaRP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0763" y="6411913"/>
            <a:ext cx="341312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numCol="1" compatLnSpc="1">
            <a:prstTxWarp prst="textNoShape">
              <a:avLst/>
            </a:prstTxWarp>
          </a:bodyPr>
          <a:lstStyle/>
          <a:p>
            <a:fld id="{3EEF4C16-74C7-4277-80AD-65AE7DD3D104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696200" cy="9906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b="1" dirty="0" err="1" smtClean="0">
                <a:solidFill>
                  <a:srgbClr val="1730E9"/>
                </a:solidFill>
                <a:latin typeface="Arial" pitchFamily="34" charset="0"/>
              </a:rPr>
              <a:t>Programa</a:t>
            </a:r>
            <a:r>
              <a:rPr lang="en-GB" b="1" dirty="0" smtClean="0">
                <a:solidFill>
                  <a:srgbClr val="1730E9"/>
                </a:solidFill>
                <a:latin typeface="Arial" pitchFamily="34" charset="0"/>
              </a:rPr>
              <a:t> de la </a:t>
            </a:r>
            <a:r>
              <a:rPr lang="en-GB" b="1" dirty="0" err="1" smtClean="0">
                <a:solidFill>
                  <a:srgbClr val="1730E9"/>
                </a:solidFill>
                <a:latin typeface="Arial" pitchFamily="34" charset="0"/>
              </a:rPr>
              <a:t>División</a:t>
            </a:r>
            <a:r>
              <a:rPr lang="en-GB" b="1" dirty="0" smtClean="0">
                <a:solidFill>
                  <a:srgbClr val="1730E9"/>
                </a:solidFill>
                <a:latin typeface="Arial" pitchFamily="34" charset="0"/>
              </a:rPr>
              <a:t> </a:t>
            </a:r>
            <a:r>
              <a:rPr lang="en-GB" b="1" dirty="0" err="1" smtClean="0">
                <a:solidFill>
                  <a:srgbClr val="1730E9"/>
                </a:solidFill>
                <a:latin typeface="Arial" pitchFamily="34" charset="0"/>
              </a:rPr>
              <a:t>sobre</a:t>
            </a:r>
            <a:r>
              <a:rPr lang="en-GB" b="1" dirty="0" smtClean="0">
                <a:solidFill>
                  <a:srgbClr val="1730E9"/>
                </a:solidFill>
                <a:latin typeface="Arial" pitchFamily="34" charset="0"/>
              </a:rPr>
              <a:t> la </a:t>
            </a:r>
            <a:r>
              <a:rPr lang="en-GB" b="1" dirty="0" err="1" smtClean="0">
                <a:solidFill>
                  <a:srgbClr val="1730E9"/>
                </a:solidFill>
                <a:latin typeface="Arial" pitchFamily="34" charset="0"/>
              </a:rPr>
              <a:t>Seguridad</a:t>
            </a:r>
            <a:r>
              <a:rPr lang="en-GB" b="1" dirty="0" smtClean="0">
                <a:solidFill>
                  <a:srgbClr val="1730E9"/>
                </a:solidFill>
                <a:latin typeface="Arial" pitchFamily="34" charset="0"/>
              </a:rPr>
              <a:t> </a:t>
            </a:r>
            <a:r>
              <a:rPr lang="en-GB" b="1" dirty="0" err="1" smtClean="0">
                <a:solidFill>
                  <a:srgbClr val="1730E9"/>
                </a:solidFill>
                <a:latin typeface="Arial" pitchFamily="34" charset="0"/>
              </a:rPr>
              <a:t>Ambiental</a:t>
            </a:r>
            <a:r>
              <a:rPr lang="en-GB" b="1" dirty="0" smtClean="0">
                <a:solidFill>
                  <a:srgbClr val="1730E9"/>
                </a:solidFill>
                <a:latin typeface="Arial" pitchFamily="34" charset="0"/>
              </a:rPr>
              <a:t> y Humana</a:t>
            </a:r>
            <a:endParaRPr lang="en-GB" sz="2800" b="1" dirty="0" smtClean="0">
              <a:solidFill>
                <a:srgbClr val="1730E9"/>
              </a:solidFill>
              <a:latin typeface="+mn-lt"/>
            </a:endParaRPr>
          </a:p>
        </p:txBody>
      </p:sp>
      <p:sp>
        <p:nvSpPr>
          <p:cNvPr id="10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788702-3A15-471F-935C-1CAB5BF394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57200" y="2209800"/>
            <a:ext cx="3352800" cy="1219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400" b="1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Proteger</a:t>
            </a:r>
            <a:r>
              <a:rPr lang="en-GB" sz="24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al hombre </a:t>
            </a:r>
          </a:p>
          <a:p>
            <a:pPr algn="ctr" eaLnBrk="0" hangingPunct="0"/>
            <a:r>
              <a:rPr lang="en-GB" sz="24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y al </a:t>
            </a:r>
            <a:r>
              <a:rPr lang="en-GB" sz="2400" b="1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medio</a:t>
            </a:r>
            <a:r>
              <a:rPr lang="en-GB" sz="24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en-GB" sz="2400" b="1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ambiente</a:t>
            </a:r>
            <a:endParaRPr lang="en-GB" sz="2400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876800" y="2209800"/>
            <a:ext cx="3657600" cy="1219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400" b="1" dirty="0" err="1" smtClean="0">
                <a:solidFill>
                  <a:schemeClr val="bg2">
                    <a:lumMod val="25000"/>
                  </a:schemeClr>
                </a:solidFill>
              </a:rPr>
              <a:t>Eficiencia</a:t>
            </a:r>
            <a:endParaRPr lang="en-GB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28600" y="3886200"/>
            <a:ext cx="3962400" cy="2362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 sz="2000" b="1" dirty="0" smtClean="0">
              <a:solidFill>
                <a:srgbClr val="1F1D43"/>
              </a:solidFill>
            </a:endParaRPr>
          </a:p>
          <a:p>
            <a:pPr algn="ctr" eaLnBrk="0" hangingPunct="0"/>
            <a:r>
              <a:rPr lang="es-ES" sz="2000" b="1" dirty="0" err="1" smtClean="0">
                <a:solidFill>
                  <a:srgbClr val="1F1D43"/>
                </a:solidFill>
              </a:rPr>
              <a:t>Harmonizar</a:t>
            </a:r>
            <a:r>
              <a:rPr lang="es-ES" sz="2000" b="1" dirty="0" smtClean="0">
                <a:solidFill>
                  <a:srgbClr val="1F1D43"/>
                </a:solidFill>
              </a:rPr>
              <a:t> las metodologías</a:t>
            </a:r>
          </a:p>
          <a:p>
            <a:pPr algn="ctr" eaLnBrk="0" hangingPunct="0"/>
            <a:r>
              <a:rPr lang="es-ES" sz="2000" b="1" dirty="0" smtClean="0">
                <a:solidFill>
                  <a:srgbClr val="1F1D43"/>
                </a:solidFill>
              </a:rPr>
              <a:t> y desarrollar herramientas </a:t>
            </a:r>
          </a:p>
          <a:p>
            <a:pPr algn="ctr" eaLnBrk="0" hangingPunct="0"/>
            <a:r>
              <a:rPr lang="es-ES" sz="2000" b="1" dirty="0" smtClean="0">
                <a:solidFill>
                  <a:srgbClr val="1F1D43"/>
                </a:solidFill>
              </a:rPr>
              <a:t>comunes para la evaluación</a:t>
            </a:r>
          </a:p>
          <a:p>
            <a:pPr algn="ctr" eaLnBrk="0" hangingPunct="0"/>
            <a:r>
              <a:rPr lang="es-ES" sz="2000" b="1" dirty="0" smtClean="0">
                <a:solidFill>
                  <a:srgbClr val="1F1D43"/>
                </a:solidFill>
              </a:rPr>
              <a:t> y gestión de productos </a:t>
            </a:r>
          </a:p>
          <a:p>
            <a:pPr algn="ctr" eaLnBrk="0" hangingPunct="0"/>
            <a:r>
              <a:rPr lang="es-ES" sz="2000" b="1" dirty="0" smtClean="0">
                <a:solidFill>
                  <a:srgbClr val="1F1D43"/>
                </a:solidFill>
              </a:rPr>
              <a:t>Químicos  y derivados </a:t>
            </a:r>
          </a:p>
          <a:p>
            <a:pPr algn="ctr" eaLnBrk="0" hangingPunct="0"/>
            <a:r>
              <a:rPr lang="es-ES" sz="2000" b="1" dirty="0" smtClean="0">
                <a:solidFill>
                  <a:srgbClr val="1F1D43"/>
                </a:solidFill>
              </a:rPr>
              <a:t>de la biotecnología</a:t>
            </a:r>
            <a:r>
              <a:rPr lang="es-ES" sz="2400" b="1" dirty="0" smtClean="0">
                <a:solidFill>
                  <a:srgbClr val="1F1D43"/>
                </a:solidFill>
              </a:rPr>
              <a:t>.</a:t>
            </a:r>
          </a:p>
          <a:p>
            <a:pPr algn="ctr" eaLnBrk="0" hangingPunct="0"/>
            <a:endParaRPr lang="en-GB" sz="2400" b="1" dirty="0">
              <a:solidFill>
                <a:srgbClr val="1F1D43"/>
              </a:solidFill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495800" y="3886200"/>
            <a:ext cx="4419600" cy="23649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400" b="1" dirty="0" err="1" smtClean="0">
                <a:solidFill>
                  <a:srgbClr val="1F1D43"/>
                </a:solidFill>
              </a:rPr>
              <a:t>Compartir</a:t>
            </a:r>
            <a:r>
              <a:rPr lang="en-GB" sz="2400" b="1" dirty="0" smtClean="0">
                <a:solidFill>
                  <a:srgbClr val="1F1D43"/>
                </a:solidFill>
              </a:rPr>
              <a:t> </a:t>
            </a:r>
            <a:r>
              <a:rPr lang="en-GB" sz="2400" b="1" dirty="0" err="1" smtClean="0">
                <a:solidFill>
                  <a:srgbClr val="1F1D43"/>
                </a:solidFill>
              </a:rPr>
              <a:t>carga</a:t>
            </a:r>
            <a:r>
              <a:rPr lang="en-GB" sz="2400" b="1" dirty="0" smtClean="0">
                <a:solidFill>
                  <a:srgbClr val="1F1D43"/>
                </a:solidFill>
              </a:rPr>
              <a:t> de </a:t>
            </a:r>
            <a:r>
              <a:rPr lang="en-GB" sz="2400" b="1" dirty="0" err="1" smtClean="0">
                <a:solidFill>
                  <a:srgbClr val="1F1D43"/>
                </a:solidFill>
              </a:rPr>
              <a:t>trabajo</a:t>
            </a:r>
            <a:endParaRPr lang="en-GB" sz="2400" b="1" dirty="0" smtClean="0">
              <a:solidFill>
                <a:srgbClr val="1F1D43"/>
              </a:solidFill>
            </a:endParaRPr>
          </a:p>
          <a:p>
            <a:pPr algn="ctr" eaLnBrk="0" hangingPunct="0"/>
            <a:r>
              <a:rPr lang="en-GB" sz="2400" b="1" dirty="0" err="1" smtClean="0">
                <a:solidFill>
                  <a:srgbClr val="1F1D43"/>
                </a:solidFill>
              </a:rPr>
              <a:t>Evitar</a:t>
            </a:r>
            <a:r>
              <a:rPr lang="en-GB" sz="2400" b="1" dirty="0" smtClean="0">
                <a:solidFill>
                  <a:srgbClr val="1F1D43"/>
                </a:solidFill>
              </a:rPr>
              <a:t> </a:t>
            </a:r>
            <a:r>
              <a:rPr lang="en-GB" sz="2400" b="1" dirty="0" err="1" smtClean="0">
                <a:solidFill>
                  <a:srgbClr val="1F1D43"/>
                </a:solidFill>
              </a:rPr>
              <a:t>duplicar</a:t>
            </a:r>
            <a:r>
              <a:rPr lang="en-GB" sz="2400" b="1" dirty="0" smtClean="0">
                <a:solidFill>
                  <a:srgbClr val="1F1D43"/>
                </a:solidFill>
              </a:rPr>
              <a:t> </a:t>
            </a:r>
            <a:r>
              <a:rPr lang="en-GB" sz="2400" b="1" dirty="0" err="1" smtClean="0">
                <a:solidFill>
                  <a:srgbClr val="1F1D43"/>
                </a:solidFill>
              </a:rPr>
              <a:t>esfuerzos</a:t>
            </a:r>
            <a:endParaRPr lang="en-GB" sz="2400" b="1" dirty="0" smtClean="0">
              <a:solidFill>
                <a:srgbClr val="1F1D43"/>
              </a:solidFill>
            </a:endParaRPr>
          </a:p>
          <a:p>
            <a:pPr algn="ctr" eaLnBrk="0" hangingPunct="0"/>
            <a:r>
              <a:rPr lang="en-GB" sz="2400" b="1" dirty="0" err="1" smtClean="0">
                <a:solidFill>
                  <a:srgbClr val="1F1D43"/>
                </a:solidFill>
              </a:rPr>
              <a:t>Evitar</a:t>
            </a:r>
            <a:r>
              <a:rPr lang="en-GB" sz="2400" b="1" dirty="0" smtClean="0">
                <a:solidFill>
                  <a:srgbClr val="1F1D43"/>
                </a:solidFill>
              </a:rPr>
              <a:t> </a:t>
            </a:r>
            <a:r>
              <a:rPr lang="en-GB" sz="2400" b="1" dirty="0" err="1" smtClean="0">
                <a:solidFill>
                  <a:srgbClr val="1F1D43"/>
                </a:solidFill>
              </a:rPr>
              <a:t>barreras</a:t>
            </a:r>
            <a:r>
              <a:rPr lang="en-GB" sz="2400" b="1" dirty="0" smtClean="0">
                <a:solidFill>
                  <a:srgbClr val="1F1D43"/>
                </a:solidFill>
              </a:rPr>
              <a:t> </a:t>
            </a:r>
            <a:r>
              <a:rPr lang="en-GB" sz="2400" b="1" dirty="0" err="1" smtClean="0">
                <a:solidFill>
                  <a:srgbClr val="1F1D43"/>
                </a:solidFill>
              </a:rPr>
              <a:t>comerciales</a:t>
            </a:r>
            <a:endParaRPr lang="en-GB" sz="2400" b="1" dirty="0" smtClean="0">
              <a:solidFill>
                <a:srgbClr val="1F1D43"/>
              </a:solidFill>
            </a:endParaRPr>
          </a:p>
          <a:p>
            <a:pPr algn="ctr" eaLnBrk="0" hangingPunct="0"/>
            <a:r>
              <a:rPr lang="en-GB" sz="2400" b="1" dirty="0" err="1" smtClean="0">
                <a:solidFill>
                  <a:srgbClr val="1F1D43"/>
                </a:solidFill>
              </a:rPr>
              <a:t>Reducir</a:t>
            </a:r>
            <a:r>
              <a:rPr lang="en-GB" sz="2400" b="1" dirty="0" smtClean="0">
                <a:solidFill>
                  <a:srgbClr val="1F1D43"/>
                </a:solidFill>
              </a:rPr>
              <a:t> </a:t>
            </a:r>
            <a:r>
              <a:rPr lang="en-GB" sz="2400" b="1" dirty="0" err="1" smtClean="0">
                <a:solidFill>
                  <a:srgbClr val="1F1D43"/>
                </a:solidFill>
              </a:rPr>
              <a:t>tiempo</a:t>
            </a:r>
            <a:r>
              <a:rPr lang="en-GB" sz="2400" b="1" dirty="0" smtClean="0">
                <a:solidFill>
                  <a:srgbClr val="1F1D43"/>
                </a:solidFill>
              </a:rPr>
              <a:t> </a:t>
            </a:r>
            <a:r>
              <a:rPr lang="en-GB" sz="2400" b="1" dirty="0" err="1" smtClean="0">
                <a:solidFill>
                  <a:srgbClr val="1F1D43"/>
                </a:solidFill>
              </a:rPr>
              <a:t>para</a:t>
            </a:r>
            <a:r>
              <a:rPr lang="en-GB" sz="2400" b="1" dirty="0" smtClean="0">
                <a:solidFill>
                  <a:srgbClr val="1F1D43"/>
                </a:solidFill>
              </a:rPr>
              <a:t> </a:t>
            </a:r>
          </a:p>
          <a:p>
            <a:pPr algn="ctr" eaLnBrk="0" hangingPunct="0"/>
            <a:r>
              <a:rPr lang="en-GB" sz="2400" b="1" dirty="0" err="1" smtClean="0">
                <a:solidFill>
                  <a:srgbClr val="1F1D43"/>
                </a:solidFill>
              </a:rPr>
              <a:t>alcanzar</a:t>
            </a:r>
            <a:r>
              <a:rPr lang="en-GB" sz="2400" b="1" dirty="0" smtClean="0">
                <a:solidFill>
                  <a:srgbClr val="1F1D43"/>
                </a:solidFill>
              </a:rPr>
              <a:t> el </a:t>
            </a:r>
            <a:r>
              <a:rPr lang="en-GB" sz="2400" b="1" dirty="0" err="1" smtClean="0">
                <a:solidFill>
                  <a:srgbClr val="1F1D43"/>
                </a:solidFill>
              </a:rPr>
              <a:t>mercado</a:t>
            </a:r>
            <a:r>
              <a:rPr lang="en-GB" sz="2400" b="1" dirty="0" smtClean="0">
                <a:solidFill>
                  <a:srgbClr val="1F1D43"/>
                </a:solidFill>
              </a:rPr>
              <a:t>.</a:t>
            </a:r>
            <a:endParaRPr lang="en-GB" sz="2400" b="1" dirty="0">
              <a:solidFill>
                <a:srgbClr val="1F1D43"/>
              </a:solidFill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2057400" y="1295400"/>
            <a:ext cx="2286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21336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343400" y="1295400"/>
            <a:ext cx="2209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65532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Object 1"/>
          <p:cNvPicPr>
            <a:picLocks noChangeArrowheads="1"/>
          </p:cNvPicPr>
          <p:nvPr/>
        </p:nvPicPr>
        <p:blipFill>
          <a:blip r:embed="rId2" cstate="print"/>
          <a:srcRect t="-233" b="-195"/>
          <a:stretch>
            <a:fillRect/>
          </a:stretch>
        </p:blipFill>
        <p:spPr bwMode="auto">
          <a:xfrm>
            <a:off x="781050" y="228600"/>
            <a:ext cx="7508875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0" y="1600200"/>
            <a:ext cx="807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000">
              <a:solidFill>
                <a:schemeClr val="accent2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600200" y="3048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6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62000" y="1447800"/>
            <a:ext cx="3405187" cy="838200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  <a:latin typeface="Comic Sans MS" pitchFamily="66" charset="0"/>
              </a:rPr>
              <a:t>Líneas</a:t>
            </a:r>
            <a:r>
              <a:rPr lang="en-US" sz="2400" b="1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mic Sans MS" pitchFamily="66" charset="0"/>
              </a:rPr>
              <a:t>Directrices</a:t>
            </a:r>
            <a:endParaRPr lang="en-US" sz="24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8600" y="4572000"/>
            <a:ext cx="8686800" cy="2057400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MAD decide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que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los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datos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/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información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generados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en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las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pruebas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químicos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</a:p>
          <a:p>
            <a:pPr algn="ctr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En un País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Miembro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en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acuerdo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con OECD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Líneas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Directrices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y OECD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Buenas</a:t>
            </a:r>
            <a:endParaRPr lang="en-GB" b="1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Prácticas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Laboratorio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debe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ser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aceptado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en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otros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países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miembros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para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</a:p>
          <a:p>
            <a:pPr algn="ctr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El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propósito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evaluación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y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otros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usos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relacionados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con la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protección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 los</a:t>
            </a:r>
          </a:p>
          <a:p>
            <a:pPr algn="ctr"/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Seres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humanos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y del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medio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ambiente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.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j-lt"/>
              </a:rPr>
              <a:t> </a:t>
            </a:r>
          </a:p>
          <a:p>
            <a:pPr algn="ctr"/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Legalmente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unido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en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Países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Miembros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/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Abierto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a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Países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no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Miembros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953000" y="1447800"/>
            <a:ext cx="3327400" cy="927720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err="1" smtClean="0">
                <a:solidFill>
                  <a:srgbClr val="5B9A4C"/>
                </a:solidFill>
                <a:latin typeface="Comic Sans MS" pitchFamily="66" charset="0"/>
              </a:rPr>
              <a:t>Buenas</a:t>
            </a:r>
            <a:r>
              <a:rPr lang="en-US" sz="2400" b="1" dirty="0" smtClean="0">
                <a:solidFill>
                  <a:srgbClr val="5B9A4C"/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rgbClr val="5B9A4C"/>
                </a:solidFill>
                <a:latin typeface="Comic Sans MS" pitchFamily="66" charset="0"/>
              </a:rPr>
              <a:t>Prácticas</a:t>
            </a:r>
            <a:r>
              <a:rPr lang="en-US" sz="2400" b="1" dirty="0" smtClean="0">
                <a:solidFill>
                  <a:srgbClr val="5B9A4C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rgbClr val="5B9A4C"/>
                </a:solidFill>
                <a:latin typeface="Comic Sans MS" pitchFamily="66" charset="0"/>
              </a:rPr>
              <a:t>de </a:t>
            </a:r>
            <a:r>
              <a:rPr lang="en-US" sz="2400" b="1" dirty="0" err="1" smtClean="0">
                <a:solidFill>
                  <a:srgbClr val="5B9A4C"/>
                </a:solidFill>
                <a:latin typeface="Comic Sans MS" pitchFamily="66" charset="0"/>
              </a:rPr>
              <a:t>Laboratorio</a:t>
            </a:r>
            <a:endParaRPr lang="en-US" sz="2400" b="1" dirty="0">
              <a:solidFill>
                <a:srgbClr val="5B9A4C"/>
              </a:solidFill>
              <a:latin typeface="Comic Sans MS" pitchFamily="66" charset="0"/>
            </a:endParaRPr>
          </a:p>
        </p:txBody>
      </p:sp>
      <p:cxnSp>
        <p:nvCxnSpPr>
          <p:cNvPr id="4104" name="AutoShape 8"/>
          <p:cNvCxnSpPr>
            <a:cxnSpLocks noChangeShapeType="1"/>
            <a:stCxn id="4100" idx="2"/>
          </p:cNvCxnSpPr>
          <p:nvPr/>
        </p:nvCxnSpPr>
        <p:spPr bwMode="auto">
          <a:xfrm rot="16200000" flipH="1">
            <a:off x="2337198" y="2413395"/>
            <a:ext cx="2209801" cy="1955009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rgbClr val="0070C0"/>
            </a:solidFill>
            <a:miter lim="800000"/>
            <a:headEnd/>
            <a:tailEnd type="triangle" w="med" len="med"/>
          </a:ln>
        </p:spPr>
      </p:cxnSp>
      <p:cxnSp>
        <p:nvCxnSpPr>
          <p:cNvPr id="4105" name="AutoShape 9"/>
          <p:cNvCxnSpPr>
            <a:cxnSpLocks noChangeShapeType="1"/>
          </p:cNvCxnSpPr>
          <p:nvPr/>
        </p:nvCxnSpPr>
        <p:spPr bwMode="auto">
          <a:xfrm rot="5400000">
            <a:off x="4573587" y="2436813"/>
            <a:ext cx="2133602" cy="1984376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chemeClr val="accent3">
                <a:lumMod val="75000"/>
              </a:schemeClr>
            </a:solidFill>
            <a:miter lim="800000"/>
            <a:headEnd/>
            <a:tailEnd type="triangle" w="med" len="med"/>
          </a:ln>
        </p:spPr>
      </p:cxn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763713" y="260648"/>
            <a:ext cx="53292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990600" y="228600"/>
            <a:ext cx="81534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 err="1" smtClean="0">
                <a:solidFill>
                  <a:srgbClr val="1730E9"/>
                </a:solidFill>
                <a:latin typeface="Comic Sans MS" pitchFamily="66" charset="0"/>
              </a:rPr>
              <a:t>Aceptación</a:t>
            </a:r>
            <a:r>
              <a:rPr lang="en-GB" sz="2800" b="1" dirty="0" smtClean="0">
                <a:solidFill>
                  <a:srgbClr val="1730E9"/>
                </a:solidFill>
                <a:latin typeface="Comic Sans MS" pitchFamily="66" charset="0"/>
              </a:rPr>
              <a:t> </a:t>
            </a:r>
            <a:r>
              <a:rPr lang="en-GB" sz="2800" b="1" dirty="0" err="1" smtClean="0">
                <a:solidFill>
                  <a:srgbClr val="1730E9"/>
                </a:solidFill>
                <a:latin typeface="Comic Sans MS" pitchFamily="66" charset="0"/>
              </a:rPr>
              <a:t>Mutua</a:t>
            </a:r>
            <a:r>
              <a:rPr lang="en-GB" sz="2800" b="1" dirty="0" smtClean="0">
                <a:solidFill>
                  <a:srgbClr val="1730E9"/>
                </a:solidFill>
                <a:latin typeface="Comic Sans MS" pitchFamily="66" charset="0"/>
              </a:rPr>
              <a:t> de </a:t>
            </a:r>
            <a:r>
              <a:rPr lang="en-GB" sz="2800" b="1" dirty="0" err="1" smtClean="0">
                <a:solidFill>
                  <a:srgbClr val="1730E9"/>
                </a:solidFill>
                <a:latin typeface="Comic Sans MS" pitchFamily="66" charset="0"/>
              </a:rPr>
              <a:t>Información</a:t>
            </a:r>
            <a:r>
              <a:rPr lang="en-GB" sz="2800" b="1" dirty="0" smtClean="0">
                <a:solidFill>
                  <a:srgbClr val="1730E9"/>
                </a:solidFill>
                <a:latin typeface="Comic Sans MS" pitchFamily="66" charset="0"/>
              </a:rPr>
              <a:t> (MAD)</a:t>
            </a:r>
          </a:p>
          <a:p>
            <a:pPr>
              <a:spcBef>
                <a:spcPct val="50000"/>
              </a:spcBef>
            </a:pPr>
            <a:r>
              <a:rPr lang="en-GB" sz="2000" b="1" dirty="0" smtClean="0">
                <a:solidFill>
                  <a:srgbClr val="1730E9"/>
                </a:solidFill>
                <a:latin typeface="Comic Sans MS" pitchFamily="66" charset="0"/>
              </a:rPr>
              <a:t>MAD en la </a:t>
            </a:r>
            <a:r>
              <a:rPr lang="en-GB" sz="2000" b="1" dirty="0" err="1" smtClean="0">
                <a:solidFill>
                  <a:srgbClr val="1730E9"/>
                </a:solidFill>
                <a:latin typeface="Comic Sans MS" pitchFamily="66" charset="0"/>
              </a:rPr>
              <a:t>evaluación</a:t>
            </a:r>
            <a:r>
              <a:rPr lang="en-GB" sz="2000" b="1" dirty="0" smtClean="0">
                <a:solidFill>
                  <a:srgbClr val="1730E9"/>
                </a:solidFill>
                <a:latin typeface="Comic Sans MS" pitchFamily="66" charset="0"/>
              </a:rPr>
              <a:t> de </a:t>
            </a:r>
            <a:r>
              <a:rPr lang="en-GB" sz="2000" b="1" dirty="0" err="1" smtClean="0">
                <a:solidFill>
                  <a:srgbClr val="1730E9"/>
                </a:solidFill>
                <a:latin typeface="Comic Sans MS" pitchFamily="66" charset="0"/>
              </a:rPr>
              <a:t>químicos</a:t>
            </a:r>
            <a:endParaRPr lang="en-US" sz="2000" b="1" dirty="0">
              <a:solidFill>
                <a:srgbClr val="1730E9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362200"/>
            <a:ext cx="2362200" cy="217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10000"/>
              </a:spcBef>
            </a:pP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Conocer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las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necesidades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regulatorias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de los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países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miembros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>
              <a:spcBef>
                <a:spcPct val="10000"/>
              </a:spcBef>
            </a:pP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Reflejar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el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progreso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científico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>
              <a:spcBef>
                <a:spcPct val="10000"/>
              </a:spcBef>
            </a:pP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Abordar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aspectos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de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protección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animal.</a:t>
            </a:r>
          </a:p>
          <a:p>
            <a:pPr>
              <a:spcBef>
                <a:spcPct val="10000"/>
              </a:spcBef>
            </a:pP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Elevar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costo-efectividad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de los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métodos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81800" y="2514600"/>
            <a:ext cx="205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Un solo standard de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calidad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para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test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por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medio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de la OCDE y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aplicado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para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probar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todas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las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sustancias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latin typeface="Comic Sans MS" pitchFamily="66" charset="0"/>
              </a:rPr>
              <a:t>químicas</a:t>
            </a:r>
            <a:r>
              <a:rPr lang="en-GB" sz="1400" b="1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1400" b="1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022400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1730E9"/>
                </a:solidFill>
              </a:rPr>
              <a:t>Ejemplos</a:t>
            </a:r>
            <a:r>
              <a:rPr lang="en-US" sz="2800" b="1" dirty="0" smtClean="0">
                <a:solidFill>
                  <a:srgbClr val="1730E9"/>
                </a:solidFill>
              </a:rPr>
              <a:t> de </a:t>
            </a:r>
            <a:r>
              <a:rPr lang="en-US" sz="2800" b="1" dirty="0" err="1" smtClean="0">
                <a:solidFill>
                  <a:srgbClr val="1730E9"/>
                </a:solidFill>
              </a:rPr>
              <a:t>Sectores</a:t>
            </a:r>
            <a:r>
              <a:rPr lang="en-US" sz="2800" b="1" dirty="0" smtClean="0">
                <a:solidFill>
                  <a:srgbClr val="1730E9"/>
                </a:solidFill>
              </a:rPr>
              <a:t> con </a:t>
            </a:r>
            <a:r>
              <a:rPr lang="en-US" sz="2800" b="1" dirty="0" err="1" smtClean="0">
                <a:solidFill>
                  <a:srgbClr val="1730E9"/>
                </a:solidFill>
              </a:rPr>
              <a:t>Nano</a:t>
            </a:r>
            <a:r>
              <a:rPr lang="en-US" sz="2800" b="1" dirty="0" smtClean="0">
                <a:solidFill>
                  <a:srgbClr val="1730E9"/>
                </a:solidFill>
              </a:rPr>
              <a:t>- </a:t>
            </a:r>
            <a:r>
              <a:rPr lang="en-US" sz="2800" b="1" dirty="0" err="1" smtClean="0">
                <a:solidFill>
                  <a:srgbClr val="1730E9"/>
                </a:solidFill>
              </a:rPr>
              <a:t>Aplicaciones</a:t>
            </a:r>
            <a:r>
              <a:rPr lang="en-US" sz="2800" b="1" dirty="0" smtClean="0">
                <a:solidFill>
                  <a:srgbClr val="1730E9"/>
                </a:solidFill>
              </a:rPr>
              <a:t> </a:t>
            </a:r>
            <a:r>
              <a:rPr lang="en-US" sz="1600" dirty="0" smtClean="0">
                <a:solidFill>
                  <a:srgbClr val="1730E9"/>
                </a:solidFill>
              </a:rPr>
              <a:t>[Source : OECD (2005), OECD (2008)]</a:t>
            </a:r>
            <a:endParaRPr lang="es-MX" sz="1600" dirty="0">
              <a:solidFill>
                <a:srgbClr val="1730E9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295400"/>
          <a:ext cx="9144000" cy="6156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8600"/>
                <a:gridCol w="5105400"/>
              </a:tblGrid>
              <a:tr h="1752600">
                <a:tc>
                  <a:txBody>
                    <a:bodyPr/>
                    <a:lstStyle/>
                    <a:p>
                      <a:pPr algn="ctr"/>
                      <a:r>
                        <a:rPr lang="en-GB" altLang="ja-JP" sz="1600" b="1" dirty="0" err="1" smtClean="0">
                          <a:solidFill>
                            <a:srgbClr val="49467E"/>
                          </a:solidFill>
                        </a:rPr>
                        <a:t>Electrónica</a:t>
                      </a:r>
                      <a:r>
                        <a:rPr lang="en-GB" altLang="ja-JP" sz="1600" b="1" dirty="0" smtClean="0">
                          <a:solidFill>
                            <a:srgbClr val="49467E"/>
                          </a:solidFill>
                        </a:rPr>
                        <a:t> y </a:t>
                      </a:r>
                      <a:r>
                        <a:rPr lang="en-GB" altLang="ja-JP" sz="1600" b="1" dirty="0" err="1" smtClean="0">
                          <a:solidFill>
                            <a:srgbClr val="49467E"/>
                          </a:solidFill>
                        </a:rPr>
                        <a:t>comunicaciones</a:t>
                      </a:r>
                      <a:endParaRPr lang="en-GB" altLang="ja-JP" sz="1600" b="1" dirty="0" smtClean="0">
                        <a:solidFill>
                          <a:srgbClr val="49467E"/>
                        </a:solidFill>
                      </a:endParaRPr>
                    </a:p>
                    <a:p>
                      <a:pPr algn="ctr"/>
                      <a:endParaRPr lang="en-GB" altLang="ja-JP" sz="1600" b="1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Semiconductores</a:t>
                      </a:r>
                      <a:r>
                        <a:rPr lang="en-GB" altLang="ja-JP" sz="160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smtClean="0">
                          <a:solidFill>
                            <a:srgbClr val="49467E"/>
                          </a:solidFill>
                        </a:rPr>
                        <a:t>Electrónicos 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(bio)molecular </a:t>
                      </a: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sz="1600" u="sng" dirty="0" err="1" smtClean="0">
                          <a:solidFill>
                            <a:srgbClr val="49467E"/>
                          </a:solidFill>
                        </a:rPr>
                        <a:t>Medio</a:t>
                      </a:r>
                      <a:r>
                        <a:rPr lang="en-GB" sz="1600" u="sng" dirty="0" smtClean="0">
                          <a:solidFill>
                            <a:srgbClr val="49467E"/>
                          </a:solidFill>
                        </a:rPr>
                        <a:t> de </a:t>
                      </a:r>
                      <a:r>
                        <a:rPr lang="en-GB" sz="1600" u="sng" dirty="0" err="1" smtClean="0">
                          <a:solidFill>
                            <a:srgbClr val="49467E"/>
                          </a:solidFill>
                        </a:rPr>
                        <a:t>almacenaje</a:t>
                      </a:r>
                      <a:r>
                        <a:rPr lang="en-GB" sz="1600" u="sng" baseline="0" dirty="0" smtClean="0">
                          <a:solidFill>
                            <a:srgbClr val="49467E"/>
                          </a:solidFill>
                        </a:rPr>
                        <a:t> de </a:t>
                      </a:r>
                      <a:r>
                        <a:rPr lang="en-GB" sz="1600" u="sng" baseline="0" dirty="0" err="1" smtClean="0">
                          <a:solidFill>
                            <a:srgbClr val="49467E"/>
                          </a:solidFill>
                        </a:rPr>
                        <a:t>datos</a:t>
                      </a:r>
                      <a:endParaRPr lang="es-MX" sz="1600" dirty="0">
                        <a:solidFill>
                          <a:srgbClr val="49467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ja-JP" sz="1600" b="1" dirty="0" err="1" smtClean="0">
                          <a:solidFill>
                            <a:srgbClr val="49467E"/>
                          </a:solidFill>
                        </a:rPr>
                        <a:t>Maquinaria</a:t>
                      </a:r>
                      <a:r>
                        <a:rPr lang="en-GB" altLang="ja-JP" sz="1600" b="1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b="1" baseline="0" smtClean="0">
                          <a:solidFill>
                            <a:srgbClr val="49467E"/>
                          </a:solidFill>
                        </a:rPr>
                        <a:t>y herramientas</a:t>
                      </a: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smtClean="0">
                          <a:solidFill>
                            <a:srgbClr val="49467E"/>
                          </a:solidFill>
                        </a:rPr>
                        <a:t>Sensores</a:t>
                      </a:r>
                      <a:r>
                        <a:rPr lang="en-GB" altLang="ja-JP" sz="1600" u="sng" baseline="0" smtClean="0">
                          <a:solidFill>
                            <a:srgbClr val="49467E"/>
                          </a:solidFill>
                        </a:rPr>
                        <a:t> extremadamente sensibles (para la detección de fallas y que actúen reparando problemas)</a:t>
                      </a: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baseline="0" smtClean="0">
                          <a:solidFill>
                            <a:srgbClr val="49467E"/>
                          </a:solidFill>
                        </a:rPr>
                        <a:t>Pulidores químicos-mecánicos</a:t>
                      </a: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baseline="0" smtClean="0">
                          <a:solidFill>
                            <a:srgbClr val="49467E"/>
                          </a:solidFill>
                        </a:rPr>
                        <a:t>Auto-ensamblaje de estructuras desde moléculas.</a:t>
                      </a:r>
                      <a:endParaRPr lang="en-US" altLang="ja-JP" sz="1600" u="sng" dirty="0" smtClean="0">
                        <a:solidFill>
                          <a:srgbClr val="49467E"/>
                        </a:solidFill>
                      </a:endParaRPr>
                    </a:p>
                  </a:txBody>
                  <a:tcPr/>
                </a:tc>
              </a:tr>
              <a:tr h="1792259">
                <a:tc>
                  <a:txBody>
                    <a:bodyPr/>
                    <a:lstStyle/>
                    <a:p>
                      <a:pPr algn="ctr"/>
                      <a:r>
                        <a:rPr lang="en-GB" altLang="ja-JP" sz="1600" b="1" dirty="0" err="1" smtClean="0">
                          <a:solidFill>
                            <a:srgbClr val="49467E"/>
                          </a:solidFill>
                        </a:rPr>
                        <a:t>Medio</a:t>
                      </a:r>
                      <a:r>
                        <a:rPr lang="en-GB" altLang="ja-JP" sz="1600" b="1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b="1" dirty="0" err="1" smtClean="0">
                          <a:solidFill>
                            <a:srgbClr val="49467E"/>
                          </a:solidFill>
                        </a:rPr>
                        <a:t>ambiente</a:t>
                      </a:r>
                      <a:r>
                        <a:rPr lang="en-GB" altLang="ja-JP" sz="1600" b="1" dirty="0" smtClean="0">
                          <a:solidFill>
                            <a:srgbClr val="49467E"/>
                          </a:solidFill>
                        </a:rPr>
                        <a:t> y </a:t>
                      </a:r>
                      <a:r>
                        <a:rPr lang="en-GB" altLang="ja-JP" sz="1600" b="1" dirty="0" err="1" smtClean="0">
                          <a:solidFill>
                            <a:srgbClr val="49467E"/>
                          </a:solidFill>
                        </a:rPr>
                        <a:t>agua</a:t>
                      </a:r>
                      <a:endParaRPr lang="en-GB" altLang="ja-JP" sz="1600" b="1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Membranas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mejoradas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para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la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purificación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de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agua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.</a:t>
                      </a: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Filtros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nanoestructurados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para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eliminar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contaminantes</a:t>
                      </a:r>
                      <a:endParaRPr lang="en-GB" altLang="ja-JP" sz="1600" u="sng" baseline="0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Mejorados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métodos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de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remediación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(e.g.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técnicas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foto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catalíticas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)</a:t>
                      </a:r>
                      <a:endParaRPr lang="en-GB" altLang="ja-JP" sz="1600" u="sng" dirty="0" smtClean="0">
                        <a:solidFill>
                          <a:srgbClr val="49467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ja-JP" sz="1600" b="1" dirty="0" smtClean="0">
                          <a:solidFill>
                            <a:srgbClr val="49467E"/>
                          </a:solidFill>
                        </a:rPr>
                        <a:t>Materials and construction</a:t>
                      </a:r>
                      <a:endParaRPr lang="en-US" altLang="ja-JP" sz="1600" b="1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Materiales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reforzados</a:t>
                      </a:r>
                      <a:endParaRPr lang="en-GB" altLang="ja-JP" sz="1600" u="sng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Fluidos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magnéticos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inteligentes</a:t>
                      </a:r>
                      <a:endParaRPr lang="en-GB" altLang="ja-JP" sz="1600" u="sng" baseline="0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Ventanas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auto-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limpias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y eco-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eficientes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.</a:t>
                      </a:r>
                      <a:endParaRPr lang="en-GB" altLang="ja-JP" sz="1600" u="sng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“smart” magnetic fluids </a:t>
                      </a: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Superficies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impermeables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.</a:t>
                      </a:r>
                    </a:p>
                  </a:txBody>
                  <a:tcPr/>
                </a:tc>
              </a:tr>
              <a:tr h="2194647">
                <a:tc>
                  <a:txBody>
                    <a:bodyPr/>
                    <a:lstStyle/>
                    <a:p>
                      <a:pPr algn="ctr"/>
                      <a:r>
                        <a:rPr lang="en-GB" altLang="ja-JP" sz="1600" b="1" dirty="0" err="1" smtClean="0">
                          <a:solidFill>
                            <a:srgbClr val="49467E"/>
                          </a:solidFill>
                        </a:rPr>
                        <a:t>Energía</a:t>
                      </a:r>
                      <a:endParaRPr lang="en-US" altLang="ja-JP" sz="1600" b="1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Baterías</a:t>
                      </a:r>
                      <a:endParaRPr lang="en-GB" altLang="ja-JP" sz="1600" u="sng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Fotosíntesis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artificial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para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energía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.</a:t>
                      </a: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Páneles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solares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fotovoltáicos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de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bajo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costo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(e.g.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pintura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solar)</a:t>
                      </a:r>
                      <a:endParaRPr lang="en-GB" altLang="ja-JP" sz="1600" u="sng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Almacenamiento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seguro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de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hidrógeno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para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uso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como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combustible.</a:t>
                      </a:r>
                      <a:endParaRPr lang="en-GB" altLang="ja-JP" sz="1600" u="sng" dirty="0" smtClean="0">
                        <a:solidFill>
                          <a:srgbClr val="49467E"/>
                        </a:solidFill>
                      </a:endParaRPr>
                    </a:p>
                    <a:p>
                      <a:pPr algn="ctr"/>
                      <a:endParaRPr lang="es-MX" sz="1600" dirty="0">
                        <a:solidFill>
                          <a:srgbClr val="49467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ja-JP" sz="1600" b="1" dirty="0" err="1" smtClean="0">
                          <a:solidFill>
                            <a:srgbClr val="49467E"/>
                          </a:solidFill>
                        </a:rPr>
                        <a:t>Farmacéuticos</a:t>
                      </a:r>
                      <a:r>
                        <a:rPr lang="en-GB" altLang="ja-JP" sz="1600" b="1" baseline="0" dirty="0" smtClean="0">
                          <a:solidFill>
                            <a:srgbClr val="49467E"/>
                          </a:solidFill>
                        </a:rPr>
                        <a:t> y </a:t>
                      </a:r>
                      <a:r>
                        <a:rPr lang="en-GB" altLang="ja-JP" sz="1600" b="1" baseline="0" dirty="0" err="1" smtClean="0">
                          <a:solidFill>
                            <a:srgbClr val="49467E"/>
                          </a:solidFill>
                        </a:rPr>
                        <a:t>salud</a:t>
                      </a:r>
                      <a:r>
                        <a:rPr lang="en-GB" altLang="ja-JP" sz="1600" b="1" baseline="0" dirty="0" smtClean="0">
                          <a:solidFill>
                            <a:srgbClr val="49467E"/>
                          </a:solidFill>
                        </a:rPr>
                        <a:t>.</a:t>
                      </a:r>
                      <a:endParaRPr lang="en-GB" altLang="ja-JP" sz="1600" b="1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Diagnósticos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miniaturizados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.</a:t>
                      </a:r>
                      <a:endParaRPr lang="en-GB" altLang="ja-JP" sz="1600" u="sng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Revestimientos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a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nanoescala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(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para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elevar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la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bioactividad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y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biocompatibilidad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de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implantes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)</a:t>
                      </a: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Sistemas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nano-estructurados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ultra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precisos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de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medicamentos</a:t>
                      </a:r>
                      <a:endParaRPr lang="en-GB" altLang="ja-JP" sz="1600" u="sng" dirty="0" smtClean="0">
                        <a:solidFill>
                          <a:srgbClr val="49467E"/>
                        </a:solidFill>
                      </a:endParaRPr>
                    </a:p>
                    <a:p>
                      <a:pPr lvl="1" algn="ctr">
                        <a:buFont typeface="Wingdings" pitchFamily="2" charset="2"/>
                        <a:buChar char="ü"/>
                      </a:pP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Nuevos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materiales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para</a:t>
                      </a:r>
                      <a:r>
                        <a:rPr lang="en-GB" altLang="ja-JP" sz="1600" u="sng" dirty="0" smtClean="0">
                          <a:solidFill>
                            <a:srgbClr val="49467E"/>
                          </a:solidFill>
                        </a:rPr>
                        <a:t> </a:t>
                      </a:r>
                      <a:r>
                        <a:rPr lang="en-GB" altLang="ja-JP" sz="1600" u="sng" dirty="0" err="1" smtClean="0">
                          <a:solidFill>
                            <a:srgbClr val="49467E"/>
                          </a:solidFill>
                        </a:rPr>
                        <a:t>regeneración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de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huesos</a:t>
                      </a:r>
                      <a:r>
                        <a:rPr lang="en-GB" altLang="ja-JP" sz="1600" u="sng" baseline="0" dirty="0" smtClean="0">
                          <a:solidFill>
                            <a:srgbClr val="49467E"/>
                          </a:solidFill>
                        </a:rPr>
                        <a:t> y </a:t>
                      </a:r>
                      <a:r>
                        <a:rPr lang="en-GB" altLang="ja-JP" sz="1600" u="sng" baseline="0" dirty="0" err="1" smtClean="0">
                          <a:solidFill>
                            <a:srgbClr val="49467E"/>
                          </a:solidFill>
                        </a:rPr>
                        <a:t>tejidos</a:t>
                      </a:r>
                      <a:endParaRPr lang="en-US" altLang="ja-JP" sz="1600" u="sng" dirty="0" smtClean="0">
                        <a:solidFill>
                          <a:srgbClr val="49467E"/>
                        </a:solidFill>
                        <a:ea typeface="ＭＳ Ｐゴシック" pitchFamily="34" charset="-128"/>
                      </a:endParaRPr>
                    </a:p>
                    <a:p>
                      <a:pPr algn="ctr"/>
                      <a:endParaRPr lang="es-MX" dirty="0" smtClean="0">
                        <a:solidFill>
                          <a:srgbClr val="49467E"/>
                        </a:solidFill>
                      </a:endParaRPr>
                    </a:p>
                    <a:p>
                      <a:pPr algn="ctr"/>
                      <a:endParaRPr lang="es-MX" sz="1600" dirty="0">
                        <a:solidFill>
                          <a:srgbClr val="49467E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Slide Number Placeholder 10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fld id="{AFA298B8-F088-416C-937A-5A4C1A24515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914400" y="228600"/>
            <a:ext cx="8229600" cy="928688"/>
          </a:xfrm>
        </p:spPr>
        <p:txBody>
          <a:bodyPr/>
          <a:lstStyle/>
          <a:p>
            <a:r>
              <a:rPr lang="en-GB" sz="3600" b="1" u="sng" dirty="0" err="1" smtClean="0">
                <a:solidFill>
                  <a:srgbClr val="1730E9"/>
                </a:solidFill>
              </a:rPr>
              <a:t>Nanotecnología</a:t>
            </a:r>
            <a:r>
              <a:rPr lang="en-GB" sz="3600" b="1" u="sng" dirty="0" smtClean="0">
                <a:solidFill>
                  <a:srgbClr val="1730E9"/>
                </a:solidFill>
              </a:rPr>
              <a:t> en la OCDE</a:t>
            </a:r>
            <a:endParaRPr lang="en-US" sz="3600" dirty="0" smtClean="0">
              <a:solidFill>
                <a:srgbClr val="1730E9"/>
              </a:solidFill>
            </a:endParaRPr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357158" y="1371600"/>
            <a:ext cx="3757642" cy="5257800"/>
          </a:xfrm>
          <a:prstGeom prst="roundRect">
            <a:avLst/>
          </a:prstGeom>
          <a:ln w="25400" cap="flat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headEnd type="none" w="med" len="med"/>
            <a:tailEnd type="none" w="med" len="med"/>
          </a:ln>
        </p:spPr>
        <p:txBody>
          <a:bodyPr wrap="none"/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u="sng" dirty="0" err="1" smtClean="0">
                <a:solidFill>
                  <a:srgbClr val="262673"/>
                </a:solidFill>
              </a:rPr>
              <a:t>Comité</a:t>
            </a:r>
            <a:r>
              <a:rPr lang="en-US" sz="2000" b="1" u="sng" dirty="0" smtClean="0">
                <a:solidFill>
                  <a:srgbClr val="262673"/>
                </a:solidFill>
              </a:rPr>
              <a:t> de </a:t>
            </a:r>
            <a:r>
              <a:rPr lang="en-US" sz="2000" b="1" u="sng" dirty="0" err="1" smtClean="0">
                <a:solidFill>
                  <a:srgbClr val="262673"/>
                </a:solidFill>
              </a:rPr>
              <a:t>Políticas</a:t>
            </a:r>
            <a:r>
              <a:rPr lang="en-US" sz="2000" b="1" u="sng" dirty="0" smtClean="0">
                <a:solidFill>
                  <a:srgbClr val="262673"/>
                </a:solidFill>
              </a:rPr>
              <a:t>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u="sng" dirty="0" err="1" smtClean="0">
                <a:solidFill>
                  <a:srgbClr val="262673"/>
                </a:solidFill>
              </a:rPr>
              <a:t>Científicas</a:t>
            </a:r>
            <a:r>
              <a:rPr lang="en-US" sz="2000" b="1" u="sng" dirty="0" smtClean="0">
                <a:solidFill>
                  <a:srgbClr val="262673"/>
                </a:solidFill>
              </a:rPr>
              <a:t> y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u="sng" dirty="0" err="1" smtClean="0">
                <a:solidFill>
                  <a:srgbClr val="262673"/>
                </a:solidFill>
              </a:rPr>
              <a:t>Tecnológicas</a:t>
            </a:r>
            <a:endParaRPr lang="en-US" sz="2000" b="1" u="sng" dirty="0">
              <a:solidFill>
                <a:srgbClr val="262673"/>
              </a:solidFill>
            </a:endParaRPr>
          </a:p>
          <a:p>
            <a:pPr algn="just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GB" b="1" dirty="0">
              <a:solidFill>
                <a:srgbClr val="262673"/>
              </a:solidFill>
            </a:endParaRPr>
          </a:p>
          <a:p>
            <a:pPr defTabSz="457200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GB" sz="2800" b="1" dirty="0" err="1" smtClean="0">
                <a:solidFill>
                  <a:srgbClr val="262673"/>
                </a:solidFill>
                <a:latin typeface="Arial" charset="0"/>
              </a:rPr>
              <a:t>Grupo</a:t>
            </a:r>
            <a:r>
              <a:rPr lang="en-GB" sz="2800" b="1" dirty="0" smtClean="0">
                <a:solidFill>
                  <a:srgbClr val="262673"/>
                </a:solidFill>
                <a:latin typeface="Arial" charset="0"/>
              </a:rPr>
              <a:t> de </a:t>
            </a:r>
            <a:r>
              <a:rPr lang="en-GB" sz="2800" b="1" dirty="0" err="1" smtClean="0">
                <a:solidFill>
                  <a:srgbClr val="262673"/>
                </a:solidFill>
                <a:latin typeface="Arial" charset="0"/>
              </a:rPr>
              <a:t>Trabajo</a:t>
            </a:r>
            <a:r>
              <a:rPr lang="en-GB" sz="2800" b="1" dirty="0" smtClean="0">
                <a:solidFill>
                  <a:srgbClr val="262673"/>
                </a:solidFill>
                <a:latin typeface="Arial" charset="0"/>
              </a:rPr>
              <a:t> </a:t>
            </a:r>
          </a:p>
          <a:p>
            <a:pPr defTabSz="457200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GB" sz="2800" b="1" dirty="0" smtClean="0">
                <a:solidFill>
                  <a:srgbClr val="262673"/>
                </a:solidFill>
                <a:latin typeface="Arial" charset="0"/>
              </a:rPr>
              <a:t>en</a:t>
            </a:r>
          </a:p>
          <a:p>
            <a:pPr defTabSz="457200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GB" sz="2800" b="1" dirty="0" err="1" smtClean="0">
                <a:solidFill>
                  <a:srgbClr val="262673"/>
                </a:solidFill>
                <a:latin typeface="Arial" charset="0"/>
              </a:rPr>
              <a:t>Nanotechnología</a:t>
            </a:r>
            <a:endParaRPr lang="en-GB" sz="2800" b="1" dirty="0">
              <a:solidFill>
                <a:srgbClr val="262673"/>
              </a:solidFill>
              <a:latin typeface="Arial" charset="0"/>
            </a:endParaRPr>
          </a:p>
          <a:p>
            <a:pPr algn="just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GB" b="1" dirty="0" smtClean="0">
              <a:solidFill>
                <a:srgbClr val="262673"/>
              </a:solidFill>
            </a:endParaRPr>
          </a:p>
          <a:p>
            <a:pPr algn="just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GB" b="1" dirty="0" smtClean="0">
              <a:solidFill>
                <a:srgbClr val="262673"/>
              </a:solidFill>
            </a:endParaRPr>
          </a:p>
          <a:p>
            <a:pPr algn="just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GB" b="1" dirty="0">
              <a:solidFill>
                <a:srgbClr val="262673"/>
              </a:solidFill>
            </a:endParaRPr>
          </a:p>
          <a:p>
            <a:pPr algn="just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GB" sz="2000" b="1" u="sng" dirty="0" err="1" smtClean="0">
                <a:solidFill>
                  <a:srgbClr val="262673"/>
                </a:solidFill>
              </a:rPr>
              <a:t>Objectivo</a:t>
            </a:r>
            <a:r>
              <a:rPr lang="en-GB" sz="2000" b="1" u="sng" dirty="0" smtClean="0">
                <a:solidFill>
                  <a:srgbClr val="262673"/>
                </a:solidFill>
              </a:rPr>
              <a:t>: </a:t>
            </a:r>
            <a:r>
              <a:rPr lang="en-GB" sz="2000" b="1" u="sng" dirty="0" err="1" smtClean="0">
                <a:solidFill>
                  <a:srgbClr val="262673"/>
                </a:solidFill>
              </a:rPr>
              <a:t>Aplicaciones</a:t>
            </a:r>
            <a:endParaRPr lang="en-GB" sz="2000" b="1" u="sng" dirty="0">
              <a:solidFill>
                <a:srgbClr val="262673"/>
              </a:solidFill>
            </a:endParaRPr>
          </a:p>
        </p:txBody>
      </p:sp>
      <p:sp>
        <p:nvSpPr>
          <p:cNvPr id="8" name="Content Placeholder 9"/>
          <p:cNvSpPr txBox="1">
            <a:spLocks/>
          </p:cNvSpPr>
          <p:nvPr/>
        </p:nvSpPr>
        <p:spPr>
          <a:xfrm>
            <a:off x="4786313" y="1371600"/>
            <a:ext cx="4071937" cy="5181599"/>
          </a:xfrm>
          <a:prstGeom prst="roundRect">
            <a:avLst/>
          </a:prstGeom>
          <a:solidFill>
            <a:srgbClr val="00CC00"/>
          </a:solidFill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defTabSz="457200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GB" sz="2200" b="1" u="sng" dirty="0" err="1" smtClean="0">
                <a:solidFill>
                  <a:srgbClr val="262673"/>
                </a:solidFill>
                <a:latin typeface="Arial" charset="0"/>
              </a:rPr>
              <a:t>Comité</a:t>
            </a:r>
            <a:r>
              <a:rPr lang="en-GB" sz="2200" b="1" u="sng" dirty="0" smtClean="0">
                <a:solidFill>
                  <a:srgbClr val="262673"/>
                </a:solidFill>
                <a:latin typeface="Arial" charset="0"/>
              </a:rPr>
              <a:t> de </a:t>
            </a:r>
            <a:r>
              <a:rPr lang="en-GB" sz="2200" b="1" u="sng" dirty="0" err="1" smtClean="0">
                <a:solidFill>
                  <a:srgbClr val="262673"/>
                </a:solidFill>
                <a:latin typeface="Arial" charset="0"/>
              </a:rPr>
              <a:t>Químicos</a:t>
            </a:r>
            <a:r>
              <a:rPr lang="en-GB" sz="2200" b="1" u="sng" dirty="0" smtClean="0">
                <a:solidFill>
                  <a:srgbClr val="262673"/>
                </a:solidFill>
                <a:latin typeface="Arial" charset="0"/>
              </a:rPr>
              <a:t> </a:t>
            </a:r>
            <a:endParaRPr lang="en-GB" sz="2200" b="1" u="sng" dirty="0">
              <a:solidFill>
                <a:srgbClr val="262673"/>
              </a:solidFill>
              <a:latin typeface="Arial" charset="0"/>
            </a:endParaRPr>
          </a:p>
          <a:p>
            <a:pPr algn="just" defTabSz="457200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GB" sz="2200" b="1" dirty="0" smtClean="0">
              <a:solidFill>
                <a:srgbClr val="262673"/>
              </a:solidFill>
              <a:latin typeface="Arial" charset="0"/>
            </a:endParaRPr>
          </a:p>
          <a:p>
            <a:pPr algn="just" defTabSz="457200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GB" sz="2200" b="1" dirty="0">
              <a:solidFill>
                <a:srgbClr val="262673"/>
              </a:solidFill>
              <a:latin typeface="Arial" charset="0"/>
            </a:endParaRPr>
          </a:p>
          <a:p>
            <a:pPr defTabSz="457200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GB" sz="2800" b="1" dirty="0" err="1" smtClean="0">
                <a:solidFill>
                  <a:srgbClr val="262673"/>
                </a:solidFill>
                <a:latin typeface="Arial" charset="0"/>
              </a:rPr>
              <a:t>Grupo</a:t>
            </a:r>
            <a:r>
              <a:rPr lang="en-GB" sz="2800" b="1" dirty="0" smtClean="0">
                <a:solidFill>
                  <a:srgbClr val="262673"/>
                </a:solidFill>
                <a:latin typeface="Arial" charset="0"/>
              </a:rPr>
              <a:t> de </a:t>
            </a:r>
            <a:r>
              <a:rPr lang="en-GB" sz="2800" b="1" dirty="0" err="1" smtClean="0">
                <a:solidFill>
                  <a:srgbClr val="262673"/>
                </a:solidFill>
                <a:latin typeface="Arial" charset="0"/>
              </a:rPr>
              <a:t>trabajo</a:t>
            </a:r>
            <a:r>
              <a:rPr lang="en-GB" sz="2800" b="1" dirty="0" smtClean="0">
                <a:solidFill>
                  <a:srgbClr val="262673"/>
                </a:solidFill>
                <a:latin typeface="Arial" charset="0"/>
              </a:rPr>
              <a:t> </a:t>
            </a:r>
            <a:r>
              <a:rPr lang="en-GB" sz="2800" b="1" dirty="0" err="1" smtClean="0">
                <a:solidFill>
                  <a:srgbClr val="262673"/>
                </a:solidFill>
                <a:latin typeface="Arial" charset="0"/>
              </a:rPr>
              <a:t>sobre</a:t>
            </a:r>
            <a:r>
              <a:rPr lang="en-GB" sz="2800" b="1" dirty="0" smtClean="0">
                <a:solidFill>
                  <a:srgbClr val="262673"/>
                </a:solidFill>
                <a:latin typeface="Arial" charset="0"/>
              </a:rPr>
              <a:t> </a:t>
            </a:r>
            <a:r>
              <a:rPr lang="en-GB" sz="2800" b="1" dirty="0" err="1" smtClean="0">
                <a:solidFill>
                  <a:srgbClr val="262673"/>
                </a:solidFill>
                <a:latin typeface="Arial" charset="0"/>
              </a:rPr>
              <a:t>Nanomateriales</a:t>
            </a:r>
            <a:r>
              <a:rPr lang="en-GB" sz="2800" b="1" dirty="0" smtClean="0">
                <a:solidFill>
                  <a:srgbClr val="262673"/>
                </a:solidFill>
                <a:latin typeface="Arial" charset="0"/>
              </a:rPr>
              <a:t> </a:t>
            </a:r>
            <a:r>
              <a:rPr lang="en-GB" sz="2800" b="1" dirty="0" err="1" smtClean="0">
                <a:solidFill>
                  <a:srgbClr val="262673"/>
                </a:solidFill>
                <a:latin typeface="Arial" charset="0"/>
              </a:rPr>
              <a:t>Manufacturados</a:t>
            </a:r>
            <a:endParaRPr lang="en-GB" sz="2800" b="1" dirty="0">
              <a:solidFill>
                <a:srgbClr val="262673"/>
              </a:solidFill>
              <a:latin typeface="Arial" charset="0"/>
            </a:endParaRPr>
          </a:p>
          <a:p>
            <a:pPr algn="just" defTabSz="457200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GB" b="1" dirty="0" smtClean="0">
              <a:solidFill>
                <a:srgbClr val="262673"/>
              </a:solidFill>
              <a:latin typeface="Arial" charset="0"/>
            </a:endParaRPr>
          </a:p>
          <a:p>
            <a:pPr algn="just" defTabSz="457200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GB" b="1" dirty="0" smtClean="0">
              <a:solidFill>
                <a:srgbClr val="262673"/>
              </a:solidFill>
              <a:latin typeface="Arial" charset="0"/>
            </a:endParaRPr>
          </a:p>
          <a:p>
            <a:pPr algn="just" defTabSz="457200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GB" b="1" dirty="0">
              <a:solidFill>
                <a:srgbClr val="262673"/>
              </a:solidFill>
              <a:latin typeface="Arial" charset="0"/>
            </a:endParaRPr>
          </a:p>
          <a:p>
            <a:pPr algn="just" defTabSz="457200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GB" sz="2000" b="1" u="sng" dirty="0" err="1" smtClean="0">
                <a:solidFill>
                  <a:srgbClr val="262673"/>
                </a:solidFill>
                <a:latin typeface="Arial" charset="0"/>
              </a:rPr>
              <a:t>Objectivo</a:t>
            </a:r>
            <a:r>
              <a:rPr lang="en-GB" sz="2000" b="1" u="sng" dirty="0" smtClean="0">
                <a:solidFill>
                  <a:srgbClr val="262673"/>
                </a:solidFill>
                <a:latin typeface="Arial" charset="0"/>
              </a:rPr>
              <a:t>: </a:t>
            </a:r>
            <a:r>
              <a:rPr lang="en-GB" sz="2000" b="1" u="sng" dirty="0" err="1" smtClean="0">
                <a:solidFill>
                  <a:srgbClr val="262673"/>
                </a:solidFill>
                <a:latin typeface="Arial" charset="0"/>
              </a:rPr>
              <a:t>Implicaciones</a:t>
            </a:r>
            <a:endParaRPr lang="en-GB" sz="2000" b="1" u="sng" dirty="0">
              <a:solidFill>
                <a:srgbClr val="262673"/>
              </a:solidFill>
              <a:latin typeface="Arial" charset="0"/>
            </a:endParaRPr>
          </a:p>
        </p:txBody>
      </p:sp>
      <p:sp>
        <p:nvSpPr>
          <p:cNvPr id="9" name="Left-Right Arrow 8"/>
          <p:cNvSpPr/>
          <p:nvPr/>
        </p:nvSpPr>
        <p:spPr bwMode="auto">
          <a:xfrm>
            <a:off x="4114800" y="3124200"/>
            <a:ext cx="714375" cy="357187"/>
          </a:xfrm>
          <a:prstGeom prst="leftRightArrow">
            <a:avLst/>
          </a:prstGeom>
          <a:solidFill>
            <a:schemeClr val="accent3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defTabSz="45720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solidFill>
                <a:schemeClr val="bg1"/>
              </a:solidFill>
              <a:latin typeface="Helvetica 65 Medium" pitchFamily="34" charset="0"/>
            </a:endParaRPr>
          </a:p>
        </p:txBody>
      </p:sp>
      <p:sp>
        <p:nvSpPr>
          <p:cNvPr id="10" name="Left-Right Arrow 9"/>
          <p:cNvSpPr/>
          <p:nvPr/>
        </p:nvSpPr>
        <p:spPr bwMode="auto">
          <a:xfrm>
            <a:off x="4114800" y="4495800"/>
            <a:ext cx="714375" cy="357188"/>
          </a:xfrm>
          <a:prstGeom prst="leftRightArrow">
            <a:avLst/>
          </a:prstGeom>
          <a:solidFill>
            <a:schemeClr val="accent3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defTabSz="45720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solidFill>
                <a:schemeClr val="bg1"/>
              </a:solidFill>
              <a:latin typeface="Helvetica 65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1170</TotalTime>
  <Words>1430</Words>
  <Application>Microsoft Office PowerPoint</Application>
  <PresentationFormat>On-screen Show (4:3)</PresentationFormat>
  <Paragraphs>356</Paragraphs>
  <Slides>22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OECD_English_white</vt:lpstr>
      <vt:lpstr>Programa sobre la seguridad de los nanomateriales manufActurados   ENV/EHS Mar Gonzalez</vt:lpstr>
      <vt:lpstr>Presentación</vt:lpstr>
      <vt:lpstr>Slide 3</vt:lpstr>
      <vt:lpstr>Funcionamiento y Estatus</vt:lpstr>
      <vt:lpstr>Programa de la División sobre la Seguridad Ambiental y Humana</vt:lpstr>
      <vt:lpstr>Slide 6</vt:lpstr>
      <vt:lpstr>Slide 7</vt:lpstr>
      <vt:lpstr>Ejemplos de Sectores con Nano- Aplicaciones [Source : OECD (2005), OECD (2008)]</vt:lpstr>
      <vt:lpstr>Nanotecnología en la OCDE</vt:lpstr>
      <vt:lpstr>Retos Regulatorios</vt:lpstr>
      <vt:lpstr>Slide 11</vt:lpstr>
      <vt:lpstr>Análisis de los Nanomateriales</vt:lpstr>
      <vt:lpstr>Áreas prioritarias para evaluar inocuidad de los NM </vt:lpstr>
      <vt:lpstr>Slide 14</vt:lpstr>
      <vt:lpstr>Desarrollo de Documentos</vt:lpstr>
      <vt:lpstr>Serie de Talleres</vt:lpstr>
      <vt:lpstr>Evaluación del Programa: 2007-2012</vt:lpstr>
      <vt:lpstr>Recomendación del Consejo sobre Nanomateriales</vt:lpstr>
      <vt:lpstr>Slide 19</vt:lpstr>
      <vt:lpstr>11va Reunión del Grupo de Trabajo (Febrero 2013) </vt:lpstr>
      <vt:lpstr>Publicación: 6 Años de Trabajo</vt:lpstr>
      <vt:lpstr> Información sobre el programa/ publicaciones</vt:lpstr>
    </vt:vector>
  </TitlesOfParts>
  <Company>OECD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Nanosafety at oecd:  the first six years </dc:title>
  <dc:creator>gonzalez_m</dc:creator>
  <cp:lastModifiedBy>Troncovalencia_C</cp:lastModifiedBy>
  <cp:revision>134</cp:revision>
  <dcterms:created xsi:type="dcterms:W3CDTF">2013-01-15T12:08:07Z</dcterms:created>
  <dcterms:modified xsi:type="dcterms:W3CDTF">2013-05-31T09:20:24Z</dcterms:modified>
</cp:coreProperties>
</file>